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76" r:id="rId7"/>
    <p:sldId id="278" r:id="rId8"/>
    <p:sldId id="265" r:id="rId9"/>
    <p:sldId id="281" r:id="rId10"/>
    <p:sldId id="261" r:id="rId11"/>
    <p:sldId id="277" r:id="rId12"/>
    <p:sldId id="282" r:id="rId13"/>
    <p:sldId id="279" r:id="rId14"/>
    <p:sldId id="280" r:id="rId15"/>
    <p:sldId id="275" r:id="rId16"/>
    <p:sldId id="267" r:id="rId17"/>
    <p:sldId id="268" r:id="rId18"/>
    <p:sldId id="269" r:id="rId19"/>
    <p:sldId id="263" r:id="rId20"/>
    <p:sldId id="271" r:id="rId21"/>
    <p:sldId id="272" r:id="rId22"/>
    <p:sldId id="274" r:id="rId23"/>
    <p:sldId id="264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117B1-E55F-44AB-82AF-24A2DA0C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6946031" cy="2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000" dirty="0" err="1"/>
              <a:t>Cardiologie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75856" y="1489121"/>
            <a:ext cx="5616624" cy="4172127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Complexului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Caraiman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adresează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cetățenilor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din sect. 1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vederea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activităților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screening cardiologic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controlului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cardiologic periodic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după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fixarea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tratamentului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respectiv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efectuează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anamneză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examenul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 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măsurarea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tensiunii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arteriale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ortostatism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efectuează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asemenea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traseul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EKG 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tuturor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pacienților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veniți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consultație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cazul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urgențelor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acordă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tratament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adecvat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dacă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cazul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trimit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pacienții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spital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vederea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investigațiilor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suplimentare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eventual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UPU.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Dacă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complexitatea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cazului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nesecita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manevre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suplimentare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coronarografie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Holter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TA,sau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EKG,ecografie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cord,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scrisoare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către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familie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vederea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internării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efectuarea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acestora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într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secție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995AD-5993-4531-96D6-9081CC4DD4FA}"/>
              </a:ext>
            </a:extLst>
          </p:cNvPr>
          <p:cNvSpPr txBox="1"/>
          <p:nvPr/>
        </p:nvSpPr>
        <p:spPr>
          <a:xfrm>
            <a:off x="539552" y="566124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Pacienții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au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cardiologic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nostru,sunt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monitorizați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chemați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periodic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consultație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control.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menționat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adresabilitatea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dată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Consultațiile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efectuează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programări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F5AD7-2756-40C9-B4D0-8E42BC32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3900"/>
            <a:ext cx="2773436" cy="41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524328" cy="1077717"/>
          </a:xfrm>
        </p:spPr>
        <p:txBody>
          <a:bodyPr/>
          <a:lstStyle/>
          <a:p>
            <a:pPr algn="ctr"/>
            <a:r>
              <a:rPr lang="en-US" altLang="en-US" sz="3600" dirty="0"/>
              <a:t>ASISTENȚĂ MEDICALĂ </a:t>
            </a:r>
            <a:br>
              <a:rPr lang="en-US" altLang="en-US" sz="3600" dirty="0"/>
            </a:br>
            <a:r>
              <a:rPr lang="en-US" altLang="en-US" sz="3600" dirty="0"/>
              <a:t>COMUNITARĂ</a:t>
            </a:r>
            <a:br>
              <a:rPr lang="en-US" altLang="en-US" sz="3600" dirty="0"/>
            </a:br>
            <a:r>
              <a:rPr lang="en-US" altLang="en-US" sz="2000" dirty="0" err="1"/>
              <a:t>Urologie</a:t>
            </a:r>
            <a:endParaRPr lang="ko-KR" alt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116670" y="2187564"/>
            <a:ext cx="3631794" cy="4293096"/>
          </a:xfrm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Urologie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asigura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următoarele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Consultație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Control;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Reevaluare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Ecografie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prostată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Ecografie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tract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urinar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Ecografie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vezică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urinară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Examen clinic;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Tușeu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rectal;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Tușeu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vaginal;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Măsurare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prostată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Citire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Acordare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tratament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conform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clinice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analizelor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Punere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diagnostic.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5DFBF-5589-4861-A977-D46D9E18C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70" y="2187564"/>
            <a:ext cx="3631794" cy="42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9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000" dirty="0"/>
              <a:t>ORL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267744" y="1489121"/>
            <a:ext cx="6624736" cy="2659959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Dispune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personal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dotare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pentru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diagnosticarea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afecțiunilor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gâtului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urechilor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Astfel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lângă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instrumentarul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examinării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complete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echipat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mijloace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moderne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diagnosticare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fibroscop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audiometru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ajutorul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fibroscopului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 fi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examinate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detaliu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fosele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nazalem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faringele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laringele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manevră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diagnosticarea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sinuzitelor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vegetațiilor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adenoide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așa-numiții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polipi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copiilor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tumorilor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din zona ORL.</a:t>
            </a:r>
          </a:p>
          <a:p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Audiometrul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pentru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pacienții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prezintă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tulburări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auditive,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stabilind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ajutorul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audiogramei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cauza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nivelul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scăderii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2C9E3-2F96-4636-9110-115BCE693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9121"/>
            <a:ext cx="1889572" cy="2832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ABECAD-9722-44FB-AB3C-C1FA1145062C}"/>
              </a:ext>
            </a:extLst>
          </p:cNvPr>
          <p:cNvSpPr txBox="1"/>
          <p:nvPr/>
        </p:nvSpPr>
        <p:spPr>
          <a:xfrm>
            <a:off x="530493" y="435321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examinării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pacienții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primesc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recomandări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investigații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suplimentare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vederea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precum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recomandări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cabinet se pot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mijloacele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manevre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aspirație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secreții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cerumen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străini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nazali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auriculari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faringieni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decongestie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meșe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otitelor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pacienților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nedeplasabili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se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deplasa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acestora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impuse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specificul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aparaturii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09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000" dirty="0" err="1"/>
              <a:t>Oncologie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3" y="1489121"/>
            <a:ext cx="8496944" cy="5468271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Complexului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Multifuncțional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Caraiman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adresează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tuturor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persoanelor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adulte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suspecte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cancer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au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diagnosticate cu cancer.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cadrul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poartă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discuție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despre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opțiunile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disponibile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tratament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despre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beneficiile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riscurile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așteptate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aplicarea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acestuia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cât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despre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tratamentul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paliativ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recomandat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stadiile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avansate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boală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oncolog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informații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despre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afecțiunea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răspunde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întrebări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asigura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înțelege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condiția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asemenea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cadru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pacienții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 fi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evaluați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alături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membrii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familiei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bazându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-se permanent pe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suportul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implicarea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acestora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asemenea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stabilește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un plan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urmărire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pacientului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oncologic pe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lung,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evaluările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periodice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indicate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diagnosticul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stadiul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boală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stabilite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evaluează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efectele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adverse ale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tratamentelor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aplicate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Cabinetul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Oncologie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Complexului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Multifuncțional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Caraiman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vine ca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alternativă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spitalul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supraaglomerat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oferind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rapid la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specialitate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continuă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expansiune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având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vedere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incidența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patologiei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oncologice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nivel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mondial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689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524328" cy="1069514"/>
          </a:xfrm>
        </p:spPr>
        <p:txBody>
          <a:bodyPr/>
          <a:lstStyle/>
          <a:p>
            <a:pPr algn="ctr"/>
            <a:r>
              <a:rPr lang="en-US" altLang="en-US" sz="3600" dirty="0"/>
              <a:t>ASISTENȚĂ MEDICALĂ </a:t>
            </a:r>
            <a:br>
              <a:rPr lang="en-US" altLang="en-US" sz="3600" dirty="0"/>
            </a:br>
            <a:r>
              <a:rPr lang="en-US" altLang="en-US" sz="3600" dirty="0"/>
              <a:t>COMUNITARĂ</a:t>
            </a:r>
            <a:br>
              <a:rPr lang="en-US" altLang="en-US" sz="3600" dirty="0"/>
            </a:br>
            <a:r>
              <a:rPr lang="en-US" altLang="en-US" sz="2000" dirty="0" err="1"/>
              <a:t>Laborator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Analize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Medicale</a:t>
            </a:r>
            <a:endParaRPr lang="ko-KR" alt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4355976" y="2470758"/>
            <a:ext cx="4248472" cy="4293096"/>
          </a:xfrm>
        </p:spPr>
        <p:txBody>
          <a:bodyPr/>
          <a:lstStyle/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Persoanele cu domiciliul în sectorul 1 aflate în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situații de marginalizare socială pot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beneficia în condiții clar stabilite de o evaluare complexă a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stării de sănătate pe baza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ecomandă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rii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medicul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 de medicină de familie din cadrul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instituției noastr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Astfel laboratorul de analize medicale asigura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următoarele tipuri de analize: hematologie,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biochimi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, bacteriologie, serologie imunologie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4B88A-3A03-4FAC-B84F-C1ED1050F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6" y="2133131"/>
            <a:ext cx="3056541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/>
            </a:br>
            <a:r>
              <a:rPr lang="en-US" altLang="en-US" sz="2000" dirty="0" err="1"/>
              <a:t>Stomatologie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" y="4357781"/>
            <a:ext cx="8229600" cy="2448272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consultații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radiologie</a:t>
            </a:r>
            <a:r>
              <a:rPr lang="en-US" dirty="0"/>
              <a:t> </a:t>
            </a:r>
            <a:r>
              <a:rPr lang="en-US" dirty="0" err="1"/>
              <a:t>dentară</a:t>
            </a:r>
            <a:r>
              <a:rPr lang="en-US" dirty="0"/>
              <a:t> </a:t>
            </a:r>
            <a:r>
              <a:rPr lang="en-US" dirty="0" err="1"/>
              <a:t>panoramică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standard, </a:t>
            </a:r>
            <a:r>
              <a:rPr lang="en-US" dirty="0" err="1"/>
              <a:t>efectuate</a:t>
            </a:r>
            <a:r>
              <a:rPr lang="en-US" dirty="0"/>
              <a:t> cu </a:t>
            </a:r>
            <a:r>
              <a:rPr lang="en-US" dirty="0" err="1"/>
              <a:t>echipamente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(an de </a:t>
            </a:r>
            <a:r>
              <a:rPr lang="en-US" dirty="0" err="1"/>
              <a:t>fabricație</a:t>
            </a:r>
            <a:r>
              <a:rPr lang="en-US" dirty="0"/>
              <a:t> 2008), </a:t>
            </a:r>
            <a:r>
              <a:rPr lang="en-US" dirty="0" err="1"/>
              <a:t>ultraperfomante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un diagnostic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puteți</a:t>
            </a:r>
            <a:r>
              <a:rPr lang="en-US" dirty="0"/>
              <a:t> beneficia de </a:t>
            </a:r>
          </a:p>
          <a:p>
            <a:pPr>
              <a:defRPr/>
            </a:pPr>
            <a:r>
              <a:rPr lang="en-US" dirty="0" err="1"/>
              <a:t>consultații</a:t>
            </a:r>
            <a:r>
              <a:rPr lang="en-US" dirty="0"/>
              <a:t> de </a:t>
            </a:r>
            <a:r>
              <a:rPr lang="en-US" dirty="0" err="1"/>
              <a:t>specialitate</a:t>
            </a:r>
            <a:r>
              <a:rPr lang="en-US" dirty="0"/>
              <a:t>: </a:t>
            </a:r>
            <a:r>
              <a:rPr lang="en-US" dirty="0" err="1"/>
              <a:t>paradontologie</a:t>
            </a:r>
            <a:r>
              <a:rPr lang="en-US" dirty="0"/>
              <a:t>, </a:t>
            </a:r>
            <a:r>
              <a:rPr lang="en-US" dirty="0" err="1"/>
              <a:t>chirurgie</a:t>
            </a:r>
            <a:r>
              <a:rPr lang="en-US" dirty="0"/>
              <a:t>, </a:t>
            </a:r>
            <a:r>
              <a:rPr lang="en-US" dirty="0" err="1"/>
              <a:t>endodontie</a:t>
            </a:r>
            <a:r>
              <a:rPr lang="en-US" dirty="0"/>
              <a:t>, </a:t>
            </a:r>
            <a:r>
              <a:rPr lang="en-US" dirty="0" err="1"/>
              <a:t>protetica</a:t>
            </a:r>
            <a:r>
              <a:rPr lang="en-US" dirty="0"/>
              <a:t>. </a:t>
            </a:r>
            <a:r>
              <a:rPr lang="en-US" dirty="0" err="1"/>
              <a:t>Specialiștii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serviciului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dvs</a:t>
            </a:r>
            <a:r>
              <a:rPr lang="en-US" dirty="0"/>
              <a:t> </a:t>
            </a:r>
            <a:r>
              <a:rPr lang="en-US" dirty="0" err="1"/>
              <a:t>consultaţia</a:t>
            </a:r>
            <a:r>
              <a:rPr lang="en-US" dirty="0"/>
              <a:t> </a:t>
            </a:r>
            <a:r>
              <a:rPr lang="en-US" dirty="0" err="1"/>
              <a:t>primară</a:t>
            </a:r>
            <a:r>
              <a:rPr lang="en-US" dirty="0"/>
              <a:t>, </a:t>
            </a: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diagnosticului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planul</a:t>
            </a:r>
            <a:r>
              <a:rPr lang="en-US" dirty="0"/>
              <a:t> de </a:t>
            </a:r>
          </a:p>
          <a:p>
            <a:pPr>
              <a:defRPr/>
            </a:pPr>
            <a:r>
              <a:rPr lang="en-US" dirty="0" err="1"/>
              <a:t>tratament</a:t>
            </a:r>
            <a:r>
              <a:rPr lang="en-US" dirty="0"/>
              <a:t>. </a:t>
            </a:r>
            <a:r>
              <a:rPr lang="en-US" dirty="0" err="1"/>
              <a:t>Pacientul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medicii</a:t>
            </a:r>
            <a:r>
              <a:rPr lang="en-US" dirty="0"/>
              <a:t> </a:t>
            </a:r>
            <a:r>
              <a:rPr lang="en-US" dirty="0" err="1"/>
              <a:t>specialiști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Universității</a:t>
            </a:r>
            <a:r>
              <a:rPr lang="en-US" dirty="0"/>
              <a:t> </a:t>
            </a:r>
            <a:r>
              <a:rPr lang="en-US" dirty="0" err="1"/>
              <a:t>Titu</a:t>
            </a:r>
            <a:r>
              <a:rPr lang="en-US" dirty="0"/>
              <a:t> </a:t>
            </a:r>
            <a:r>
              <a:rPr lang="en-US" dirty="0" err="1"/>
              <a:t>Maiorescu,aleg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diversele</a:t>
            </a:r>
            <a:r>
              <a:rPr lang="en-US" dirty="0"/>
              <a:t> </a:t>
            </a:r>
            <a:r>
              <a:rPr lang="en-US" dirty="0" err="1"/>
              <a:t>planuri</a:t>
            </a:r>
            <a:r>
              <a:rPr lang="en-US" dirty="0"/>
              <a:t> de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varianta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/>
              <a:t> </a:t>
            </a:r>
            <a:r>
              <a:rPr lang="en-US" dirty="0" err="1"/>
              <a:t>optimă</a:t>
            </a:r>
            <a:r>
              <a:rPr lang="ro-RO" dirty="0"/>
              <a:t>. </a:t>
            </a:r>
            <a:endParaRPr lang="en-US" dirty="0"/>
          </a:p>
          <a:p>
            <a:pPr algn="just">
              <a:defRPr/>
            </a:pPr>
            <a:endParaRPr 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BD205-40AD-4D0B-818F-E7CC58AE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4032448" cy="3023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05AC0-D260-4ADB-AC3E-46E95AC831F9}"/>
              </a:ext>
            </a:extLst>
          </p:cNvPr>
          <p:cNvSpPr txBox="1"/>
          <p:nvPr/>
        </p:nvSpPr>
        <p:spPr>
          <a:xfrm>
            <a:off x="5076056" y="1411393"/>
            <a:ext cx="36210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preocupati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calității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vieții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handicap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am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inițiat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serviciilor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stomatologice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beneficiarului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Intermediului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ambulanțe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stomatologice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echipaj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(medic,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asistență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compasiune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profesionalism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cadrul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Compartimentului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Stomatologie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locuitorii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Sectorului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București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pot </a:t>
            </a: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 de: 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7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/>
            </a:br>
            <a:r>
              <a:rPr lang="en-US" altLang="en-US" sz="2000" dirty="0" err="1"/>
              <a:t>Psihiatrie-Psihologie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21196" y="4198909"/>
            <a:ext cx="8301608" cy="1069514"/>
          </a:xfrm>
        </p:spPr>
        <p:txBody>
          <a:bodyPr/>
          <a:lstStyle/>
          <a:p>
            <a:pPr>
              <a:defRPr/>
            </a:pPr>
            <a:endParaRPr lang="ro-RO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ro-RO" dirty="0"/>
              <a:t>Testare şi evaluare psihologică în domeniul psihologiei muncii şi organizaţională;  psihologiei </a:t>
            </a:r>
            <a:endParaRPr lang="en-US" dirty="0"/>
          </a:p>
          <a:p>
            <a:pPr>
              <a:defRPr/>
            </a:pPr>
            <a:r>
              <a:rPr lang="ro-RO" dirty="0"/>
              <a:t>transporturilor; Testări și evaluări psihologice periodice;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ro-RO" dirty="0"/>
              <a:t>În cadrul cabinetului de psihiatrie puteți beneficia de: Consiliere psihologică individuală şi familială</a:t>
            </a:r>
            <a:r>
              <a:rPr lang="en-US" dirty="0"/>
              <a:t>;</a:t>
            </a:r>
            <a:r>
              <a:rPr lang="ro-RO" dirty="0"/>
              <a:t> Examen psihiatric</a:t>
            </a:r>
            <a:r>
              <a:rPr lang="en-US" dirty="0"/>
              <a:t>;</a:t>
            </a:r>
            <a:r>
              <a:rPr lang="ro-RO" dirty="0"/>
              <a:t> Tratament psihiatric</a:t>
            </a:r>
            <a:r>
              <a:rPr lang="en-US" dirty="0"/>
              <a:t>;</a:t>
            </a:r>
            <a:r>
              <a:rPr lang="ro-RO" dirty="0"/>
              <a:t> Managementul psiho-farmacologic al tuburărilor depresive, demenţe, anxietate, atacuri de panică, tulburări de comportament</a:t>
            </a:r>
            <a:r>
              <a:rPr lang="en-US" dirty="0"/>
              <a:t>.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3E769-9C12-424E-9228-DBEC35EA4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7671"/>
            <a:ext cx="4419760" cy="3313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D014F9-DE7B-48E8-9D4A-ECC49AABE932}"/>
              </a:ext>
            </a:extLst>
          </p:cNvPr>
          <p:cNvSpPr txBox="1"/>
          <p:nvPr/>
        </p:nvSpPr>
        <p:spPr>
          <a:xfrm>
            <a:off x="5623985" y="1527410"/>
            <a:ext cx="2973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contextul unei vieți stresante,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sănătatea psihică devine punctul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susținere al întregului nostru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organism. A apela la un specialist,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momentele de cumpănă, nu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  un semn de slăbiciune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unul de curaj și putere.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cabinetul de psihologie puteți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 de: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Consiliere de familie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 de cuplu; Psihodiagnostic şi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intervenţie clinică; Psihoterapie;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Investigaţii psihologice în procesul de selecţie şi recrutare personal;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o-R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3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 </a:t>
            </a:r>
            <a:r>
              <a:rPr lang="pt-BR" altLang="en-US" sz="3600" dirty="0"/>
              <a:t>ASISTENȚĂ MEDICALĂ COMUNITARĂ</a:t>
            </a:r>
            <a:br>
              <a:rPr lang="pt-BR" altLang="en-US" sz="3600" dirty="0"/>
            </a:br>
            <a:r>
              <a:rPr lang="pt-BR" altLang="en-US" sz="2000" dirty="0"/>
              <a:t>Ambulanță Socială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21196" y="5165352"/>
            <a:ext cx="8301608" cy="1069514"/>
          </a:xfrm>
        </p:spPr>
        <p:txBody>
          <a:bodyPr/>
          <a:lstStyle/>
          <a:p>
            <a:pPr>
              <a:defRPr/>
            </a:pPr>
            <a:r>
              <a:rPr lang="ro-RO" altLang="en-US" dirty="0"/>
              <a:t>În cadrul Serviciului Ambulanță Socială, locuitorii Sectorului 1 București, fie că sunt pensionari, </a:t>
            </a:r>
            <a:endParaRPr lang="en-US" altLang="en-US" dirty="0"/>
          </a:p>
          <a:p>
            <a:pPr>
              <a:defRPr/>
            </a:pPr>
            <a:r>
              <a:rPr lang="ro-RO" altLang="en-US" dirty="0"/>
              <a:t>persoane cu handicap, copii și persoane instituționalizate, și alte persoane aflate în dificultate, pot</a:t>
            </a:r>
            <a:endParaRPr lang="en-US" altLang="en-US" dirty="0"/>
          </a:p>
          <a:p>
            <a:pPr>
              <a:defRPr/>
            </a:pPr>
            <a:r>
              <a:rPr lang="ro-RO" altLang="en-US" dirty="0"/>
              <a:t>beneficia de consult la domiciliu, transport de la și către spital, transport către unități medicale din București pentru consult de specialitate, tratamente medicale, tratamente  escare şi plăgi, etc. 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B5CF3-0A8E-414F-B38B-B0A29062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6768752" cy="36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3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373963"/>
            <a:ext cx="7524328" cy="1069514"/>
          </a:xfrm>
        </p:spPr>
        <p:txBody>
          <a:bodyPr/>
          <a:lstStyle/>
          <a:p>
            <a:pPr algn="ctr"/>
            <a:r>
              <a:rPr lang="en-US" altLang="en-US" sz="3600" dirty="0"/>
              <a:t> </a:t>
            </a:r>
            <a:r>
              <a:rPr lang="pt-BR" altLang="en-US" sz="3600" dirty="0"/>
              <a:t>ASISTENȚĂ MEDICALĂ </a:t>
            </a:r>
            <a:br>
              <a:rPr lang="pt-BR" altLang="en-US" sz="3600" dirty="0"/>
            </a:br>
            <a:r>
              <a:rPr lang="pt-BR" altLang="en-US" sz="3600" dirty="0"/>
              <a:t>COMUNITARĂ</a:t>
            </a:r>
            <a:br>
              <a:rPr lang="pt-BR" altLang="en-US" sz="3600" dirty="0"/>
            </a:br>
            <a:r>
              <a:rPr lang="en-US" altLang="en-US" sz="2000" dirty="0" err="1"/>
              <a:t>Serviciul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Consiliere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și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Asistență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Persoane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Vârstnice</a:t>
            </a:r>
            <a:endParaRPr lang="ko-KR" alt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03648" y="4859628"/>
            <a:ext cx="7344816" cy="1902909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asigurarea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igienei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corporale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pampers, 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schimbarea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lenjeriei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de pat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îmbrăcat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dezbrăcat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satisfacerea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necesităților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fiziologice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spălatul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obiectelor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uzuale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îmbrăcăminte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hrănire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hidratare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manevre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terapeutice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evitarea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escarelor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decubit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complicațiilor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pulmonare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64611-5D15-4947-87E5-D4B815AC0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8389"/>
            <a:ext cx="4352484" cy="2664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F1536-45C8-4F4A-B591-C3FBA01D6DAF}"/>
              </a:ext>
            </a:extLst>
          </p:cNvPr>
          <p:cNvSpPr txBox="1"/>
          <p:nvPr/>
        </p:nvSpPr>
        <p:spPr>
          <a:xfrm>
            <a:off x="6372200" y="1968389"/>
            <a:ext cx="2232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drept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acordarea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integrate de </a:t>
            </a: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asistență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consigliere</a:t>
            </a:r>
          </a:p>
          <a:p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domiciliul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vârstnice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semidependente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aflate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raza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administrativ-teritorială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sectorului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Serviciile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oferite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domiciliul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vârstnice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1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 </a:t>
            </a:r>
            <a:r>
              <a:rPr lang="pt-BR" altLang="en-US" sz="3600" dirty="0"/>
              <a:t>ASISTENȚĂ MEDICALĂ COMUNITARĂ</a:t>
            </a:r>
            <a:br>
              <a:rPr lang="pt-BR" altLang="en-US" sz="3600" dirty="0"/>
            </a:br>
            <a:r>
              <a:rPr lang="en-US" altLang="en-US" sz="2000" dirty="0" err="1"/>
              <a:t>Serviciul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Consiliere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și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Asistență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Persoane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Vârstnice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3774581"/>
            <a:ext cx="8399276" cy="1610039"/>
          </a:xfrm>
        </p:spPr>
        <p:txBody>
          <a:bodyPr/>
          <a:lstStyle/>
          <a:p>
            <a:pPr>
              <a:defRPr/>
            </a:pPr>
            <a:r>
              <a:rPr lang="fr-FR" altLang="en-US" dirty="0" err="1"/>
              <a:t>Deplasări</a:t>
            </a:r>
            <a:r>
              <a:rPr lang="fr-FR" altLang="en-US" dirty="0"/>
              <a:t> </a:t>
            </a:r>
            <a:r>
              <a:rPr lang="fr-FR" altLang="en-US" dirty="0" err="1"/>
              <a:t>cu</a:t>
            </a:r>
            <a:r>
              <a:rPr lang="fr-FR" altLang="en-US" dirty="0"/>
              <a:t> </a:t>
            </a:r>
            <a:r>
              <a:rPr lang="fr-FR" altLang="en-US" dirty="0" err="1"/>
              <a:t>ajutorul</a:t>
            </a:r>
            <a:r>
              <a:rPr lang="fr-FR" altLang="en-US" dirty="0"/>
              <a:t> </a:t>
            </a:r>
            <a:r>
              <a:rPr lang="fr-FR" altLang="en-US" dirty="0" err="1"/>
              <a:t>cadrului</a:t>
            </a:r>
            <a:r>
              <a:rPr lang="fr-FR" altLang="en-US" dirty="0"/>
              <a:t> </a:t>
            </a:r>
            <a:r>
              <a:rPr lang="fr-FR" altLang="en-US" dirty="0" err="1"/>
              <a:t>medical</a:t>
            </a:r>
            <a:r>
              <a:rPr lang="fr-FR" altLang="en-US" dirty="0"/>
              <a:t>, </a:t>
            </a:r>
            <a:r>
              <a:rPr lang="fr-FR" altLang="en-US" dirty="0" err="1"/>
              <a:t>cârje</a:t>
            </a:r>
            <a:r>
              <a:rPr lang="fr-FR" altLang="en-US" dirty="0"/>
              <a:t>, baston; </a:t>
            </a:r>
            <a:r>
              <a:rPr lang="fr-FR" altLang="en-US" dirty="0" err="1"/>
              <a:t>Educarea</a:t>
            </a:r>
            <a:r>
              <a:rPr lang="fr-FR" altLang="en-US" dirty="0"/>
              <a:t> </a:t>
            </a:r>
            <a:r>
              <a:rPr lang="fr-FR" altLang="en-US" dirty="0" err="1"/>
              <a:t>mersului</a:t>
            </a:r>
            <a:r>
              <a:rPr lang="fr-FR" altLang="en-US" dirty="0"/>
              <a:t>; </a:t>
            </a:r>
            <a:r>
              <a:rPr lang="fr-FR" altLang="en-US" dirty="0" err="1"/>
              <a:t>Masaj</a:t>
            </a:r>
            <a:r>
              <a:rPr lang="fr-FR" altLang="en-US" dirty="0"/>
              <a:t> (</a:t>
            </a:r>
            <a:r>
              <a:rPr lang="fr-FR" altLang="en-US" dirty="0" err="1"/>
              <a:t>tonifiere</a:t>
            </a:r>
            <a:r>
              <a:rPr lang="fr-FR" altLang="en-US" dirty="0"/>
              <a:t> </a:t>
            </a:r>
            <a:r>
              <a:rPr lang="fr-FR" altLang="en-US" dirty="0" err="1"/>
              <a:t>hipertrofie</a:t>
            </a:r>
            <a:r>
              <a:rPr lang="fr-FR" altLang="en-US" dirty="0"/>
              <a:t> </a:t>
            </a:r>
            <a:r>
              <a:rPr lang="fr-FR" altLang="en-US" dirty="0" err="1"/>
              <a:t>musculară</a:t>
            </a:r>
            <a:r>
              <a:rPr lang="fr-FR" altLang="en-US" dirty="0"/>
              <a:t>, de </a:t>
            </a:r>
            <a:r>
              <a:rPr lang="fr-FR" altLang="en-US" dirty="0" err="1"/>
              <a:t>relaxare</a:t>
            </a:r>
            <a:r>
              <a:rPr lang="fr-FR" altLang="en-US" dirty="0"/>
              <a:t>, </a:t>
            </a:r>
            <a:r>
              <a:rPr lang="fr-FR" altLang="en-US" dirty="0" err="1"/>
              <a:t>decontracturare</a:t>
            </a:r>
            <a:r>
              <a:rPr lang="fr-FR" altLang="en-US" dirty="0"/>
              <a:t>); </a:t>
            </a:r>
            <a:r>
              <a:rPr lang="fr-FR" altLang="en-US" dirty="0" err="1"/>
              <a:t>Educație</a:t>
            </a:r>
            <a:r>
              <a:rPr lang="fr-FR" altLang="en-US" dirty="0"/>
              <a:t> </a:t>
            </a:r>
            <a:r>
              <a:rPr lang="fr-FR" altLang="en-US" dirty="0" err="1"/>
              <a:t>pentru</a:t>
            </a:r>
            <a:r>
              <a:rPr lang="fr-FR" altLang="en-US" dirty="0"/>
              <a:t> </a:t>
            </a:r>
            <a:r>
              <a:rPr lang="fr-FR" altLang="en-US" dirty="0" err="1"/>
              <a:t>sănătate</a:t>
            </a:r>
            <a:r>
              <a:rPr lang="fr-FR" altLang="en-US" dirty="0"/>
              <a:t>) </a:t>
            </a:r>
            <a:r>
              <a:rPr lang="fr-FR" altLang="en-US" dirty="0" err="1"/>
              <a:t>și</a:t>
            </a:r>
            <a:r>
              <a:rPr lang="fr-FR" altLang="en-US" dirty="0"/>
              <a:t> </a:t>
            </a:r>
            <a:r>
              <a:rPr lang="fr-FR" altLang="en-US" dirty="0" err="1"/>
              <a:t>servicii</a:t>
            </a:r>
            <a:r>
              <a:rPr lang="fr-FR" altLang="en-US" dirty="0"/>
              <a:t> de </a:t>
            </a:r>
            <a:r>
              <a:rPr lang="fr-FR" altLang="en-US" dirty="0" err="1"/>
              <a:t>consiliere</a:t>
            </a:r>
            <a:r>
              <a:rPr lang="fr-FR" altLang="en-US" dirty="0"/>
              <a:t>: </a:t>
            </a:r>
            <a:r>
              <a:rPr lang="fr-FR" altLang="en-US" dirty="0" err="1"/>
              <a:t>Consiliere</a:t>
            </a:r>
            <a:r>
              <a:rPr lang="fr-FR" altLang="en-US" dirty="0"/>
              <a:t> </a:t>
            </a:r>
            <a:r>
              <a:rPr lang="fr-FR" altLang="en-US" dirty="0" err="1"/>
              <a:t>psihologică</a:t>
            </a:r>
            <a:r>
              <a:rPr lang="fr-FR" altLang="en-US" dirty="0"/>
              <a:t>, </a:t>
            </a:r>
            <a:r>
              <a:rPr lang="fr-FR" altLang="en-US" dirty="0" err="1"/>
              <a:t>socială</a:t>
            </a:r>
            <a:r>
              <a:rPr lang="fr-FR" altLang="en-US" dirty="0"/>
              <a:t> </a:t>
            </a:r>
            <a:r>
              <a:rPr lang="fr-FR" altLang="en-US" dirty="0" err="1"/>
              <a:t>și</a:t>
            </a:r>
            <a:r>
              <a:rPr lang="fr-FR" altLang="en-US" dirty="0"/>
              <a:t> </a:t>
            </a:r>
            <a:r>
              <a:rPr lang="fr-FR" altLang="en-US" dirty="0" err="1"/>
              <a:t>juridică</a:t>
            </a:r>
            <a:r>
              <a:rPr lang="fr-FR" altLang="en-US" dirty="0"/>
              <a:t>.</a:t>
            </a:r>
          </a:p>
          <a:p>
            <a:pPr>
              <a:defRPr/>
            </a:pPr>
            <a:br>
              <a:rPr lang="fr-FR" altLang="en-US" dirty="0"/>
            </a:br>
            <a:r>
              <a:rPr lang="fr-FR" altLang="en-US" dirty="0" err="1"/>
              <a:t>Biroul</a:t>
            </a:r>
            <a:r>
              <a:rPr lang="fr-FR" altLang="en-US" dirty="0"/>
              <a:t> </a:t>
            </a:r>
            <a:r>
              <a:rPr lang="fr-FR" altLang="en-US" dirty="0" err="1"/>
              <a:t>Consiliere</a:t>
            </a:r>
            <a:r>
              <a:rPr lang="fr-FR" altLang="en-US" dirty="0"/>
              <a:t> </a:t>
            </a:r>
            <a:r>
              <a:rPr lang="fr-FR" altLang="en-US" dirty="0" err="1"/>
              <a:t>Psihosocială</a:t>
            </a:r>
            <a:r>
              <a:rPr lang="fr-FR" altLang="en-US" dirty="0"/>
              <a:t> </a:t>
            </a:r>
            <a:r>
              <a:rPr lang="fr-FR" altLang="en-US" dirty="0" err="1"/>
              <a:t>și</a:t>
            </a:r>
            <a:r>
              <a:rPr lang="fr-FR" altLang="en-US" dirty="0"/>
              <a:t> </a:t>
            </a:r>
            <a:r>
              <a:rPr lang="fr-FR" altLang="en-US" dirty="0" err="1"/>
              <a:t>Prevenire</a:t>
            </a:r>
            <a:r>
              <a:rPr lang="fr-FR" altLang="en-US" dirty="0"/>
              <a:t> </a:t>
            </a:r>
            <a:r>
              <a:rPr lang="fr-FR" altLang="en-US" dirty="0" err="1"/>
              <a:t>Marginalizare</a:t>
            </a:r>
            <a:r>
              <a:rPr lang="fr-FR" altLang="en-US" dirty="0"/>
              <a:t> </a:t>
            </a:r>
            <a:r>
              <a:rPr lang="fr-FR" altLang="en-US" dirty="0" err="1"/>
              <a:t>Persoane</a:t>
            </a:r>
            <a:r>
              <a:rPr lang="fr-FR" altLang="en-US" dirty="0"/>
              <a:t> </a:t>
            </a:r>
            <a:r>
              <a:rPr lang="fr-FR" altLang="en-US" dirty="0" err="1"/>
              <a:t>Vârstnice</a:t>
            </a:r>
            <a:r>
              <a:rPr lang="fr-FR" altLang="en-US" dirty="0"/>
              <a:t> ce are ca </a:t>
            </a:r>
            <a:r>
              <a:rPr lang="fr-FR" altLang="en-US" dirty="0" err="1"/>
              <a:t>scop</a:t>
            </a:r>
            <a:r>
              <a:rPr lang="fr-FR" altLang="en-US" dirty="0"/>
              <a:t> </a:t>
            </a:r>
          </a:p>
          <a:p>
            <a:pPr>
              <a:defRPr/>
            </a:pPr>
            <a:r>
              <a:rPr lang="fr-FR" altLang="en-US" dirty="0" err="1"/>
              <a:t>creșterea</a:t>
            </a:r>
            <a:r>
              <a:rPr lang="fr-FR" altLang="en-US" dirty="0"/>
              <a:t> </a:t>
            </a:r>
            <a:r>
              <a:rPr lang="fr-FR" altLang="en-US" dirty="0" err="1"/>
              <a:t>gradului</a:t>
            </a:r>
            <a:r>
              <a:rPr lang="fr-FR" altLang="en-US" dirty="0"/>
              <a:t> de </a:t>
            </a:r>
            <a:r>
              <a:rPr lang="fr-FR" altLang="en-US" dirty="0" err="1"/>
              <a:t>socializare</a:t>
            </a:r>
            <a:r>
              <a:rPr lang="fr-FR" altLang="en-US" dirty="0"/>
              <a:t> </a:t>
            </a:r>
            <a:r>
              <a:rPr lang="fr-FR" altLang="en-US" dirty="0" err="1"/>
              <a:t>și</a:t>
            </a:r>
            <a:r>
              <a:rPr lang="fr-FR" altLang="en-US" dirty="0"/>
              <a:t> </a:t>
            </a:r>
            <a:r>
              <a:rPr lang="fr-FR" altLang="en-US" dirty="0" err="1"/>
              <a:t>informare</a:t>
            </a:r>
            <a:r>
              <a:rPr lang="fr-FR" altLang="en-US" dirty="0"/>
              <a:t> a </a:t>
            </a:r>
            <a:r>
              <a:rPr lang="fr-FR" altLang="en-US" dirty="0" err="1"/>
              <a:t>persoanelor</a:t>
            </a:r>
            <a:r>
              <a:rPr lang="fr-FR" altLang="en-US" dirty="0"/>
              <a:t> </a:t>
            </a:r>
            <a:r>
              <a:rPr lang="fr-FR" altLang="en-US" dirty="0" err="1"/>
              <a:t>vârstnice</a:t>
            </a:r>
            <a:r>
              <a:rPr lang="fr-FR" altLang="en-US" dirty="0"/>
              <a:t>.</a:t>
            </a:r>
            <a:br>
              <a:rPr lang="fr-FR" altLang="en-US" dirty="0"/>
            </a:br>
            <a:endParaRPr lang="fr-FR" altLang="en-US" dirty="0"/>
          </a:p>
          <a:p>
            <a:pPr>
              <a:defRPr/>
            </a:pPr>
            <a:r>
              <a:rPr lang="fr-FR" altLang="en-US" b="1" dirty="0" err="1"/>
              <a:t>Activități</a:t>
            </a:r>
            <a:r>
              <a:rPr lang="fr-FR" altLang="en-US" b="1" dirty="0"/>
              <a:t> </a:t>
            </a:r>
            <a:r>
              <a:rPr lang="fr-FR" altLang="en-US" b="1" dirty="0" err="1"/>
              <a:t>desfășurate</a:t>
            </a:r>
            <a:r>
              <a:rPr lang="fr-FR" altLang="en-US" dirty="0"/>
              <a:t>: </a:t>
            </a:r>
            <a:r>
              <a:rPr lang="fr-FR" altLang="en-US" dirty="0" err="1"/>
              <a:t>Oportunități</a:t>
            </a:r>
            <a:r>
              <a:rPr lang="fr-FR" altLang="en-US" dirty="0"/>
              <a:t> de </a:t>
            </a:r>
            <a:r>
              <a:rPr lang="fr-FR" altLang="en-US" dirty="0" err="1"/>
              <a:t>socializare</a:t>
            </a:r>
            <a:r>
              <a:rPr lang="fr-FR" altLang="en-US" dirty="0"/>
              <a:t> (</a:t>
            </a:r>
            <a:r>
              <a:rPr lang="fr-FR" altLang="en-US" dirty="0" err="1"/>
              <a:t>aniversări</a:t>
            </a:r>
            <a:r>
              <a:rPr lang="fr-FR" altLang="en-US" dirty="0"/>
              <a:t>, </a:t>
            </a:r>
            <a:r>
              <a:rPr lang="fr-FR" altLang="en-US" dirty="0" err="1"/>
              <a:t>zile</a:t>
            </a:r>
            <a:r>
              <a:rPr lang="fr-FR" altLang="en-US" dirty="0"/>
              <a:t> </a:t>
            </a:r>
            <a:r>
              <a:rPr lang="fr-FR" altLang="en-US" dirty="0" err="1"/>
              <a:t>speciale</a:t>
            </a:r>
            <a:r>
              <a:rPr lang="fr-FR" altLang="en-US" dirty="0"/>
              <a:t>, </a:t>
            </a:r>
            <a:r>
              <a:rPr lang="fr-FR" altLang="en-US" dirty="0" err="1"/>
              <a:t>sărbători</a:t>
            </a:r>
            <a:r>
              <a:rPr lang="fr-FR" altLang="en-US" dirty="0"/>
              <a:t> </a:t>
            </a:r>
            <a:r>
              <a:rPr lang="fr-FR" altLang="en-US" dirty="0" err="1"/>
              <a:t>legale</a:t>
            </a:r>
            <a:r>
              <a:rPr lang="fr-FR" altLang="en-US" dirty="0"/>
              <a:t>);</a:t>
            </a:r>
          </a:p>
          <a:p>
            <a:pPr>
              <a:defRPr/>
            </a:pPr>
            <a:r>
              <a:rPr lang="fr-FR" altLang="en-US" dirty="0"/>
              <a:t> </a:t>
            </a:r>
            <a:r>
              <a:rPr lang="fr-FR" altLang="en-US" dirty="0" err="1"/>
              <a:t>Petrecerea</a:t>
            </a:r>
            <a:r>
              <a:rPr lang="fr-FR" altLang="en-US" dirty="0"/>
              <a:t> </a:t>
            </a:r>
            <a:r>
              <a:rPr lang="fr-FR" altLang="en-US" dirty="0" err="1"/>
              <a:t>timpului</a:t>
            </a:r>
            <a:r>
              <a:rPr lang="fr-FR" altLang="en-US" dirty="0"/>
              <a:t> liber; </a:t>
            </a:r>
            <a:r>
              <a:rPr lang="fr-FR" altLang="en-US" dirty="0" err="1"/>
              <a:t>Activități</a:t>
            </a:r>
            <a:r>
              <a:rPr lang="fr-FR" altLang="en-US" dirty="0"/>
              <a:t> </a:t>
            </a:r>
            <a:r>
              <a:rPr lang="fr-FR" altLang="en-US" dirty="0" err="1"/>
              <a:t>cu</a:t>
            </a:r>
            <a:r>
              <a:rPr lang="fr-FR" altLang="en-US" dirty="0"/>
              <a:t> </a:t>
            </a:r>
            <a:r>
              <a:rPr lang="fr-FR" altLang="en-US" dirty="0" err="1"/>
              <a:t>caracter</a:t>
            </a:r>
            <a:r>
              <a:rPr lang="fr-FR" altLang="en-US" dirty="0"/>
              <a:t> cultural, </a:t>
            </a:r>
            <a:r>
              <a:rPr lang="fr-FR" altLang="en-US" dirty="0" err="1"/>
              <a:t>organizarea</a:t>
            </a:r>
            <a:r>
              <a:rPr lang="fr-FR" altLang="en-US" dirty="0"/>
              <a:t> de </a:t>
            </a:r>
            <a:r>
              <a:rPr lang="fr-FR" altLang="en-US" dirty="0" err="1"/>
              <a:t>evenimente</a:t>
            </a:r>
            <a:r>
              <a:rPr lang="fr-FR" altLang="en-US" dirty="0"/>
              <a:t> sociale; </a:t>
            </a:r>
            <a:r>
              <a:rPr lang="fr-FR" altLang="en-US" dirty="0" err="1"/>
              <a:t>Cenaclu</a:t>
            </a:r>
            <a:r>
              <a:rPr lang="fr-FR" altLang="en-US" dirty="0"/>
              <a:t> </a:t>
            </a:r>
          </a:p>
          <a:p>
            <a:pPr>
              <a:defRPr/>
            </a:pPr>
            <a:r>
              <a:rPr lang="fr-FR" altLang="en-US" dirty="0" err="1"/>
              <a:t>literar</a:t>
            </a:r>
            <a:r>
              <a:rPr lang="fr-FR" altLang="en-US" dirty="0"/>
              <a:t>; </a:t>
            </a:r>
            <a:r>
              <a:rPr lang="fr-FR" altLang="en-US" dirty="0" err="1"/>
              <a:t>Școala</a:t>
            </a:r>
            <a:r>
              <a:rPr lang="fr-FR" altLang="en-US" dirty="0"/>
              <a:t> </a:t>
            </a:r>
            <a:r>
              <a:rPr lang="fr-FR" altLang="en-US" dirty="0" err="1"/>
              <a:t>bunicilor</a:t>
            </a:r>
            <a:r>
              <a:rPr lang="fr-FR" altLang="en-US" dirty="0"/>
              <a:t>; </a:t>
            </a:r>
            <a:r>
              <a:rPr lang="fr-FR" altLang="en-US" dirty="0" err="1"/>
              <a:t>Concursuri</a:t>
            </a:r>
            <a:r>
              <a:rPr lang="fr-FR" altLang="en-US" dirty="0"/>
              <a:t> de </a:t>
            </a:r>
            <a:r>
              <a:rPr lang="fr-FR" altLang="en-US" dirty="0" err="1"/>
              <a:t>vernisaj</a:t>
            </a:r>
            <a:r>
              <a:rPr lang="fr-FR" altLang="en-US" dirty="0"/>
              <a:t>; </a:t>
            </a:r>
            <a:r>
              <a:rPr lang="fr-FR" altLang="en-US" dirty="0" err="1"/>
              <a:t>Concursuri</a:t>
            </a:r>
            <a:r>
              <a:rPr lang="fr-FR" altLang="en-US" dirty="0"/>
              <a:t> de </a:t>
            </a:r>
            <a:r>
              <a:rPr lang="fr-FR" altLang="en-US" dirty="0" err="1"/>
              <a:t>scrablle</a:t>
            </a:r>
            <a:r>
              <a:rPr lang="fr-FR" altLang="en-US" dirty="0"/>
              <a:t>, </a:t>
            </a:r>
            <a:r>
              <a:rPr lang="fr-FR" altLang="en-US" dirty="0" err="1"/>
              <a:t>șah</a:t>
            </a:r>
            <a:r>
              <a:rPr lang="fr-FR" altLang="en-US" dirty="0"/>
              <a:t>, table; </a:t>
            </a:r>
            <a:r>
              <a:rPr lang="fr-FR" altLang="en-US" dirty="0" err="1"/>
              <a:t>Ateliere</a:t>
            </a:r>
            <a:r>
              <a:rPr lang="fr-FR" altLang="en-US" dirty="0"/>
              <a:t> de </a:t>
            </a:r>
          </a:p>
          <a:p>
            <a:pPr>
              <a:defRPr/>
            </a:pPr>
            <a:r>
              <a:rPr lang="fr-FR" altLang="en-US" dirty="0" err="1"/>
              <a:t>croitorie</a:t>
            </a:r>
            <a:r>
              <a:rPr lang="fr-FR" altLang="en-US" dirty="0"/>
              <a:t> </a:t>
            </a:r>
            <a:r>
              <a:rPr lang="fr-FR" altLang="en-US" dirty="0" err="1"/>
              <a:t>și</a:t>
            </a:r>
            <a:r>
              <a:rPr lang="fr-FR" altLang="en-US" dirty="0"/>
              <a:t> </a:t>
            </a:r>
            <a:r>
              <a:rPr lang="fr-FR" altLang="en-US" dirty="0" err="1"/>
              <a:t>tricotaje</a:t>
            </a:r>
            <a:r>
              <a:rPr lang="fr-FR" altLang="en-US" dirty="0"/>
              <a:t>; </a:t>
            </a:r>
            <a:r>
              <a:rPr lang="fr-FR" altLang="en-US" dirty="0" err="1"/>
              <a:t>Discuții</a:t>
            </a:r>
            <a:r>
              <a:rPr lang="fr-FR" altLang="en-US" dirty="0"/>
              <a:t> </a:t>
            </a:r>
            <a:r>
              <a:rPr lang="fr-FR" altLang="en-US" dirty="0" err="1"/>
              <a:t>libere</a:t>
            </a:r>
            <a:r>
              <a:rPr lang="fr-FR" altLang="en-US" dirty="0"/>
              <a:t>: </a:t>
            </a:r>
            <a:r>
              <a:rPr lang="fr-FR" altLang="en-US" dirty="0" err="1"/>
              <a:t>tema</a:t>
            </a:r>
            <a:r>
              <a:rPr lang="fr-FR" altLang="en-US" dirty="0"/>
              <a:t> </a:t>
            </a:r>
            <a:r>
              <a:rPr lang="fr-FR" altLang="en-US" dirty="0" err="1"/>
              <a:t>zilei</a:t>
            </a:r>
            <a:r>
              <a:rPr lang="fr-FR" altLang="en-US" dirty="0"/>
              <a:t>; </a:t>
            </a:r>
            <a:r>
              <a:rPr lang="fr-FR" altLang="en-US" dirty="0" err="1"/>
              <a:t>Audiții</a:t>
            </a:r>
            <a:r>
              <a:rPr lang="fr-FR" altLang="en-US" dirty="0"/>
              <a:t> </a:t>
            </a:r>
            <a:r>
              <a:rPr lang="fr-FR" altLang="en-US" dirty="0" err="1"/>
              <a:t>muzicale</a:t>
            </a:r>
            <a:r>
              <a:rPr lang="fr-FR" altLang="en-US" dirty="0"/>
              <a:t>; </a:t>
            </a:r>
            <a:r>
              <a:rPr lang="fr-FR" altLang="en-US" dirty="0" err="1"/>
              <a:t>Revista</a:t>
            </a:r>
            <a:r>
              <a:rPr lang="fr-FR" altLang="en-US" dirty="0"/>
              <a:t> </a:t>
            </a:r>
            <a:r>
              <a:rPr lang="fr-FR" altLang="en-US" dirty="0" err="1"/>
              <a:t>presei</a:t>
            </a:r>
            <a:r>
              <a:rPr lang="fr-FR" altLang="en-US" dirty="0"/>
              <a:t>.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40DA3-6FC9-402A-B656-A3C22D930D51}"/>
              </a:ext>
            </a:extLst>
          </p:cNvPr>
          <p:cNvSpPr txBox="1"/>
          <p:nvPr/>
        </p:nvSpPr>
        <p:spPr>
          <a:xfrm>
            <a:off x="4114800" y="29612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19123-3E6C-42CD-9FE8-12BCB80C26D8}"/>
              </a:ext>
            </a:extLst>
          </p:cNvPr>
          <p:cNvSpPr txBox="1"/>
          <p:nvPr/>
        </p:nvSpPr>
        <p:spPr>
          <a:xfrm>
            <a:off x="4572000" y="1277936"/>
            <a:ext cx="41508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prepararea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hranei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transportul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hranei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</a:p>
          <a:p>
            <a:pPr>
              <a:defRPr/>
            </a:pP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cantina de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social,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efectuarea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cumpărăturilor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apropiată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piață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timpului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menaj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ușor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camera,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bucătăria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asistatului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achitarea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veniturile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asistatului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legătura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medicul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facilitarea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deplasării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timpului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Tx/>
              <a:buChar char="-"/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recuperare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Gimnastică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fr-F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7D60C-D051-4667-AA35-EA37B3A2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0" y="1330134"/>
            <a:ext cx="3672408" cy="24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err="1"/>
              <a:t>Complexul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Multifuncțional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Caraiman</a:t>
            </a:r>
            <a:endParaRPr lang="ko-KR" alt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" y="4365104"/>
            <a:ext cx="8229600" cy="1800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Este o </a:t>
            </a:r>
            <a:r>
              <a:rPr lang="en-US" altLang="en-US" dirty="0" err="1"/>
              <a:t>instituție</a:t>
            </a:r>
            <a:r>
              <a:rPr lang="en-US" altLang="en-US" dirty="0"/>
              <a:t> </a:t>
            </a:r>
            <a:r>
              <a:rPr lang="en-US" altLang="en-US" dirty="0" err="1"/>
              <a:t>publică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subordinea</a:t>
            </a:r>
            <a:r>
              <a:rPr lang="en-US" altLang="en-US" dirty="0"/>
              <a:t> </a:t>
            </a:r>
            <a:r>
              <a:rPr lang="en-US" altLang="en-US" dirty="0" err="1"/>
              <a:t>Consiliului</a:t>
            </a:r>
            <a:r>
              <a:rPr lang="en-US" altLang="en-US" dirty="0"/>
              <a:t> Local Sector 1, </a:t>
            </a:r>
            <a:r>
              <a:rPr lang="en-US" altLang="en-US" dirty="0" err="1"/>
              <a:t>finanțată</a:t>
            </a:r>
            <a:r>
              <a:rPr lang="en-US" altLang="en-US" dirty="0"/>
              <a:t> integral de la </a:t>
            </a:r>
            <a:r>
              <a:rPr lang="en-US" altLang="en-US" dirty="0" err="1"/>
              <a:t>bugetul</a:t>
            </a:r>
            <a:r>
              <a:rPr lang="en-US" altLang="en-US" dirty="0"/>
              <a:t> local,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creată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scopul</a:t>
            </a:r>
            <a:r>
              <a:rPr lang="en-US" altLang="en-US" dirty="0"/>
              <a:t> </a:t>
            </a:r>
            <a:r>
              <a:rPr lang="en-US" altLang="en-US" dirty="0" err="1"/>
              <a:t>acoperirii</a:t>
            </a:r>
            <a:r>
              <a:rPr lang="en-US" altLang="en-US" dirty="0"/>
              <a:t> </a:t>
            </a:r>
            <a:r>
              <a:rPr lang="en-US" altLang="en-US" dirty="0" err="1"/>
              <a:t>nevoilor</a:t>
            </a:r>
            <a:r>
              <a:rPr lang="en-US" altLang="en-US" dirty="0"/>
              <a:t> de </a:t>
            </a:r>
            <a:r>
              <a:rPr lang="en-US" altLang="en-US" dirty="0" err="1"/>
              <a:t>asistență</a:t>
            </a:r>
            <a:r>
              <a:rPr lang="en-US" altLang="en-US" dirty="0"/>
              <a:t> </a:t>
            </a:r>
            <a:r>
              <a:rPr lang="en-US" altLang="en-US" dirty="0" err="1"/>
              <a:t>medicală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 ale </a:t>
            </a:r>
            <a:r>
              <a:rPr lang="en-US" altLang="en-US" dirty="0" err="1"/>
              <a:t>comunității</a:t>
            </a:r>
            <a:r>
              <a:rPr lang="en-US" altLang="en-US" dirty="0"/>
              <a:t> </a:t>
            </a:r>
            <a:r>
              <a:rPr lang="en-US" altLang="en-US" dirty="0" err="1"/>
              <a:t>sărace</a:t>
            </a:r>
            <a:r>
              <a:rPr lang="en-US" altLang="en-US" dirty="0"/>
              <a:t> din </a:t>
            </a:r>
            <a:r>
              <a:rPr lang="en-US" altLang="en-US" dirty="0" err="1"/>
              <a:t>Sectorului</a:t>
            </a:r>
            <a:r>
              <a:rPr lang="en-US" altLang="en-US" dirty="0"/>
              <a:t> 1 </a:t>
            </a:r>
            <a:r>
              <a:rPr lang="en-US" altLang="en-US" dirty="0" err="1"/>
              <a:t>București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/>
              <a:t>Este prima </a:t>
            </a:r>
            <a:r>
              <a:rPr lang="en-US" altLang="en-US" dirty="0" err="1"/>
              <a:t>instituție</a:t>
            </a:r>
            <a:r>
              <a:rPr lang="en-US" altLang="en-US" dirty="0"/>
              <a:t> de </a:t>
            </a:r>
            <a:r>
              <a:rPr lang="en-US" altLang="en-US" dirty="0" err="1"/>
              <a:t>acest</a:t>
            </a:r>
            <a:r>
              <a:rPr lang="en-US" altLang="en-US" dirty="0"/>
              <a:t> gen din </a:t>
            </a:r>
            <a:r>
              <a:rPr lang="en-US" altLang="en-US" dirty="0" err="1"/>
              <a:t>țară</a:t>
            </a:r>
            <a:r>
              <a:rPr lang="en-US" altLang="en-US" dirty="0"/>
              <a:t>, o </a:t>
            </a:r>
            <a:r>
              <a:rPr lang="en-US" altLang="en-US" dirty="0" err="1"/>
              <a:t>inițiativa</a:t>
            </a:r>
            <a:r>
              <a:rPr lang="en-US" altLang="en-US" dirty="0"/>
              <a:t> </a:t>
            </a:r>
            <a:r>
              <a:rPr lang="en-US" altLang="en-US" dirty="0" err="1"/>
              <a:t>unică</a:t>
            </a:r>
            <a:r>
              <a:rPr lang="en-US" altLang="en-US" dirty="0"/>
              <a:t> </a:t>
            </a:r>
            <a:r>
              <a:rPr lang="en-US" altLang="en-US" dirty="0" err="1"/>
              <a:t>ce</a:t>
            </a:r>
            <a:r>
              <a:rPr lang="en-US" altLang="en-US" dirty="0"/>
              <a:t> vine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sprijinul</a:t>
            </a:r>
            <a:r>
              <a:rPr lang="en-US" altLang="en-US" dirty="0"/>
              <a:t> </a:t>
            </a:r>
            <a:r>
              <a:rPr lang="en-US" altLang="en-US" dirty="0" err="1"/>
              <a:t>categoriilor</a:t>
            </a:r>
            <a:r>
              <a:rPr lang="en-US" altLang="en-US" dirty="0"/>
              <a:t> </a:t>
            </a:r>
            <a:r>
              <a:rPr lang="en-US" altLang="en-US" dirty="0" err="1"/>
              <a:t>sociale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 err="1"/>
              <a:t>vulnerabile</a:t>
            </a:r>
            <a:r>
              <a:rPr lang="en-US" altLang="en-US" dirty="0"/>
              <a:t> cum </a:t>
            </a:r>
            <a:r>
              <a:rPr lang="en-US" altLang="en-US" dirty="0" err="1"/>
              <a:t>ar</a:t>
            </a:r>
            <a:r>
              <a:rPr lang="en-US" altLang="en-US" dirty="0"/>
              <a:t> fi: </a:t>
            </a:r>
            <a:r>
              <a:rPr lang="en-US" altLang="en-US" dirty="0" err="1"/>
              <a:t>copii</a:t>
            </a:r>
            <a:r>
              <a:rPr lang="en-US" altLang="en-US" dirty="0"/>
              <a:t> </a:t>
            </a:r>
            <a:r>
              <a:rPr lang="en-US" altLang="en-US" dirty="0" err="1"/>
              <a:t>provenind</a:t>
            </a:r>
            <a:r>
              <a:rPr lang="en-US" altLang="en-US" dirty="0"/>
              <a:t> din </a:t>
            </a:r>
            <a:r>
              <a:rPr lang="en-US" altLang="en-US" dirty="0" err="1"/>
              <a:t>familii</a:t>
            </a:r>
            <a:r>
              <a:rPr lang="en-US" altLang="en-US" dirty="0"/>
              <a:t> cu </a:t>
            </a:r>
            <a:r>
              <a:rPr lang="en-US" altLang="en-US" dirty="0" err="1"/>
              <a:t>risc</a:t>
            </a:r>
            <a:r>
              <a:rPr lang="en-US" altLang="en-US" dirty="0"/>
              <a:t> de </a:t>
            </a:r>
            <a:r>
              <a:rPr lang="en-US" altLang="en-US" dirty="0" err="1"/>
              <a:t>marginalizare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, </a:t>
            </a:r>
            <a:r>
              <a:rPr lang="en-US" altLang="en-US" dirty="0" err="1"/>
              <a:t>persoane</a:t>
            </a:r>
            <a:r>
              <a:rPr lang="en-US" altLang="en-US" dirty="0"/>
              <a:t> cu </a:t>
            </a:r>
          </a:p>
          <a:p>
            <a:pPr>
              <a:defRPr/>
            </a:pPr>
            <a:r>
              <a:rPr lang="en-US" altLang="en-US" dirty="0"/>
              <a:t>handicap, </a:t>
            </a:r>
            <a:r>
              <a:rPr lang="en-US" altLang="en-US" dirty="0" err="1"/>
              <a:t>persoane</a:t>
            </a:r>
            <a:r>
              <a:rPr lang="en-US" altLang="en-US" dirty="0"/>
              <a:t> </a:t>
            </a:r>
            <a:r>
              <a:rPr lang="en-US" altLang="en-US" dirty="0" err="1"/>
              <a:t>vârstnice</a:t>
            </a:r>
            <a:r>
              <a:rPr lang="en-US" altLang="en-US" dirty="0"/>
              <a:t> cu </a:t>
            </a:r>
            <a:r>
              <a:rPr lang="en-US" altLang="en-US" dirty="0" err="1"/>
              <a:t>venituri</a:t>
            </a:r>
            <a:r>
              <a:rPr lang="en-US" altLang="en-US" dirty="0"/>
              <a:t> </a:t>
            </a:r>
            <a:r>
              <a:rPr lang="en-US" altLang="en-US" dirty="0" err="1"/>
              <a:t>reduse</a:t>
            </a:r>
            <a:r>
              <a:rPr lang="en-US" altLang="en-US" dirty="0"/>
              <a:t>, </a:t>
            </a:r>
            <a:r>
              <a:rPr lang="en-US" altLang="en-US" dirty="0" err="1"/>
              <a:t>persoane</a:t>
            </a:r>
            <a:r>
              <a:rPr lang="en-US" altLang="en-US" dirty="0"/>
              <a:t> cu </a:t>
            </a:r>
            <a:r>
              <a:rPr lang="en-US" altLang="en-US" dirty="0" err="1"/>
              <a:t>risc</a:t>
            </a:r>
            <a:r>
              <a:rPr lang="en-US" altLang="en-US" dirty="0"/>
              <a:t> </a:t>
            </a:r>
            <a:r>
              <a:rPr lang="en-US" altLang="en-US" dirty="0" err="1"/>
              <a:t>ridicat</a:t>
            </a:r>
            <a:r>
              <a:rPr lang="en-US" altLang="en-US" dirty="0"/>
              <a:t> de </a:t>
            </a:r>
            <a:r>
              <a:rPr lang="en-US" altLang="en-US" dirty="0" err="1"/>
              <a:t>marginalizare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D0226-95BC-4C75-9AC4-D83410EC9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634"/>
            <a:ext cx="3888432" cy="2593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F7CE5F-6B94-49E7-810B-1D8EA7E69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8" y="1481200"/>
            <a:ext cx="3888432" cy="25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dirty="0" err="1"/>
              <a:t>Centru</a:t>
            </a:r>
            <a:r>
              <a:rPr lang="en-GB" altLang="en-US" sz="3600" dirty="0"/>
              <a:t> de </a:t>
            </a:r>
            <a:r>
              <a:rPr lang="en-GB" altLang="en-US" sz="3600" dirty="0" err="1"/>
              <a:t>Recuperare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Medicală</a:t>
            </a:r>
            <a:r>
              <a:rPr lang="en-GB" altLang="en-US" sz="3600" dirty="0"/>
              <a:t> </a:t>
            </a:r>
            <a:r>
              <a:rPr lang="en-GB" altLang="en-US" sz="3600" dirty="0" err="1"/>
              <a:t>și</a:t>
            </a:r>
            <a:r>
              <a:rPr lang="en-GB" altLang="en-US" sz="3600" dirty="0"/>
              <a:t> </a:t>
            </a:r>
            <a:br>
              <a:rPr lang="en-GB" altLang="en-US" sz="3600" dirty="0"/>
            </a:br>
            <a:r>
              <a:rPr lang="en-GB" altLang="en-US" sz="3600" dirty="0" err="1"/>
              <a:t>Centru</a:t>
            </a:r>
            <a:r>
              <a:rPr lang="en-GB" altLang="en-US" sz="3600" dirty="0"/>
              <a:t> de </a:t>
            </a:r>
            <a:r>
              <a:rPr lang="en-GB" altLang="en-US" sz="3600" dirty="0" err="1"/>
              <a:t>zi</a:t>
            </a:r>
            <a:r>
              <a:rPr lang="en-GB" altLang="en-US" sz="3600" dirty="0"/>
              <a:t> Alzheimer (CRMCZA)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21196" y="4581128"/>
            <a:ext cx="8301608" cy="1822379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Centru</a:t>
            </a:r>
            <a:r>
              <a:rPr lang="en-GB" dirty="0"/>
              <a:t> de </a:t>
            </a:r>
            <a:r>
              <a:rPr lang="en-GB" dirty="0" err="1"/>
              <a:t>Recuperare</a:t>
            </a:r>
            <a:r>
              <a:rPr lang="en-GB" dirty="0"/>
              <a:t> </a:t>
            </a:r>
            <a:r>
              <a:rPr lang="en-GB" dirty="0" err="1"/>
              <a:t>Medicală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Centru</a:t>
            </a:r>
            <a:r>
              <a:rPr lang="en-GB" dirty="0"/>
              <a:t> de </a:t>
            </a:r>
            <a:r>
              <a:rPr lang="en-GB" dirty="0" err="1"/>
              <a:t>zi</a:t>
            </a:r>
            <a:r>
              <a:rPr lang="en-GB" dirty="0"/>
              <a:t> Alzheimer (CRMCZA)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nou</a:t>
            </a:r>
            <a:r>
              <a:rPr lang="en-GB" dirty="0"/>
              <a:t> </a:t>
            </a:r>
            <a:r>
              <a:rPr lang="en-GB" dirty="0" err="1"/>
              <a:t>centru</a:t>
            </a:r>
            <a:r>
              <a:rPr lang="en-GB" dirty="0"/>
              <a:t> din </a:t>
            </a:r>
          </a:p>
          <a:p>
            <a:pPr>
              <a:defRPr/>
            </a:pPr>
            <a:r>
              <a:rPr lang="en-GB" dirty="0" err="1"/>
              <a:t>structuraComplexului</a:t>
            </a:r>
            <a:r>
              <a:rPr lang="en-GB" dirty="0"/>
              <a:t> </a:t>
            </a:r>
            <a:r>
              <a:rPr lang="en-GB" dirty="0" err="1"/>
              <a:t>Multifuncțional</a:t>
            </a:r>
            <a:r>
              <a:rPr lang="en-GB" dirty="0"/>
              <a:t> </a:t>
            </a:r>
            <a:r>
              <a:rPr lang="en-GB" dirty="0" err="1"/>
              <a:t>Caraiman</a:t>
            </a:r>
            <a:r>
              <a:rPr lang="en-GB" dirty="0"/>
              <a:t> (</a:t>
            </a:r>
            <a:r>
              <a:rPr lang="en-GB" dirty="0" err="1"/>
              <a:t>Primăria</a:t>
            </a:r>
            <a:r>
              <a:rPr lang="en-GB" dirty="0"/>
              <a:t> </a:t>
            </a:r>
            <a:r>
              <a:rPr lang="en-GB" dirty="0" err="1"/>
              <a:t>Sectorului</a:t>
            </a:r>
            <a:r>
              <a:rPr lang="en-GB" dirty="0"/>
              <a:t> 1).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GB" b="1" dirty="0"/>
              <a:t>CENTRU DE RECUPERARE MEDICALĂ din </a:t>
            </a:r>
            <a:r>
              <a:rPr lang="en-GB" b="1" dirty="0" err="1"/>
              <a:t>cadrul</a:t>
            </a:r>
            <a:r>
              <a:rPr lang="en-GB" b="1" dirty="0"/>
              <a:t> CRMCZA</a:t>
            </a:r>
            <a:r>
              <a:rPr lang="en-GB" dirty="0"/>
              <a:t> </a:t>
            </a:r>
            <a:r>
              <a:rPr lang="en-GB" dirty="0" err="1"/>
              <a:t>oferă</a:t>
            </a:r>
            <a:r>
              <a:rPr lang="en-GB" dirty="0"/>
              <a:t>:</a:t>
            </a:r>
            <a:endParaRPr lang="en-US" dirty="0"/>
          </a:p>
          <a:p>
            <a:pPr>
              <a:buFontTx/>
              <a:buChar char="-"/>
              <a:defRPr/>
            </a:pPr>
            <a:r>
              <a:rPr lang="en-GB" dirty="0"/>
              <a:t> </a:t>
            </a:r>
            <a:r>
              <a:rPr lang="en-GB" dirty="0" err="1"/>
              <a:t>Consultații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recomandări</a:t>
            </a:r>
            <a:r>
              <a:rPr lang="en-GB" dirty="0"/>
              <a:t> </a:t>
            </a:r>
            <a:r>
              <a:rPr lang="en-GB" dirty="0" err="1"/>
              <a:t>medicale</a:t>
            </a:r>
            <a:r>
              <a:rPr lang="en-GB" dirty="0"/>
              <a:t> de </a:t>
            </a:r>
            <a:r>
              <a:rPr lang="en-GB" dirty="0" err="1"/>
              <a:t>specialitate</a:t>
            </a:r>
            <a:r>
              <a:rPr lang="en-GB" dirty="0"/>
              <a:t>;            </a:t>
            </a:r>
            <a:endParaRPr lang="en-US" dirty="0"/>
          </a:p>
          <a:p>
            <a:pPr>
              <a:buFontTx/>
              <a:buChar char="-"/>
              <a:defRPr/>
            </a:pPr>
            <a:r>
              <a:rPr lang="en-GB" dirty="0"/>
              <a:t> </a:t>
            </a:r>
            <a:r>
              <a:rPr lang="en-GB" dirty="0" err="1"/>
              <a:t>Recuperare</a:t>
            </a:r>
            <a:r>
              <a:rPr lang="en-GB" dirty="0"/>
              <a:t> </a:t>
            </a:r>
            <a:r>
              <a:rPr lang="en-GB" dirty="0" err="1"/>
              <a:t>medicală</a:t>
            </a:r>
            <a:r>
              <a:rPr lang="en-GB" dirty="0"/>
              <a:t> de </a:t>
            </a:r>
            <a:r>
              <a:rPr lang="en-GB" dirty="0" err="1"/>
              <a:t>specialitate</a:t>
            </a:r>
            <a:r>
              <a:rPr lang="en-GB" dirty="0"/>
              <a:t>, cum </a:t>
            </a:r>
            <a:r>
              <a:rPr lang="en-GB" dirty="0" err="1"/>
              <a:t>ar</a:t>
            </a:r>
            <a:r>
              <a:rPr lang="en-GB" dirty="0"/>
              <a:t> fi: </a:t>
            </a:r>
            <a:r>
              <a:rPr lang="en-GB" dirty="0" err="1"/>
              <a:t>fizioterapie</a:t>
            </a:r>
            <a:r>
              <a:rPr lang="en-GB" dirty="0"/>
              <a:t>, </a:t>
            </a:r>
            <a:r>
              <a:rPr lang="en-GB" dirty="0" err="1"/>
              <a:t>kinetoterapie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reabilitare</a:t>
            </a:r>
            <a:r>
              <a:rPr lang="en-GB" dirty="0"/>
              <a:t> </a:t>
            </a:r>
            <a:r>
              <a:rPr lang="en-GB" dirty="0" err="1"/>
              <a:t>funcțională</a:t>
            </a:r>
            <a:r>
              <a:rPr lang="en-GB" dirty="0"/>
              <a:t>;</a:t>
            </a:r>
            <a:endParaRPr 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CFCD8-F476-400B-8022-B6F71AFBB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1946"/>
            <a:ext cx="3899648" cy="292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24895-A1EE-432E-8BBB-863785B3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32" y="1370642"/>
            <a:ext cx="3901388" cy="29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dirty="0" err="1"/>
              <a:t>Centru</a:t>
            </a:r>
            <a:r>
              <a:rPr lang="en-GB" altLang="en-US" sz="3600" dirty="0"/>
              <a:t> de </a:t>
            </a:r>
            <a:r>
              <a:rPr lang="en-GB" altLang="en-US" sz="3600" dirty="0" err="1"/>
              <a:t>Recuperare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Medicală</a:t>
            </a:r>
            <a:r>
              <a:rPr lang="en-GB" altLang="en-US" sz="3600" dirty="0"/>
              <a:t> </a:t>
            </a:r>
            <a:r>
              <a:rPr lang="en-GB" altLang="en-US" sz="3600" dirty="0" err="1"/>
              <a:t>și</a:t>
            </a:r>
            <a:r>
              <a:rPr lang="en-GB" altLang="en-US" sz="3600" dirty="0"/>
              <a:t> </a:t>
            </a:r>
            <a:br>
              <a:rPr lang="en-GB" altLang="en-US" sz="3600" dirty="0"/>
            </a:br>
            <a:r>
              <a:rPr lang="en-GB" altLang="en-US" sz="3600" dirty="0" err="1"/>
              <a:t>Centru</a:t>
            </a:r>
            <a:r>
              <a:rPr lang="en-GB" altLang="en-US" sz="3600" dirty="0"/>
              <a:t> de </a:t>
            </a:r>
            <a:r>
              <a:rPr lang="en-GB" altLang="en-US" sz="3600" dirty="0" err="1"/>
              <a:t>zi</a:t>
            </a:r>
            <a:r>
              <a:rPr lang="en-GB" altLang="en-US" sz="3600" dirty="0"/>
              <a:t> Alzheimer (CRMCZA)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21196" y="4687757"/>
            <a:ext cx="8301608" cy="1715750"/>
          </a:xfrm>
        </p:spPr>
        <p:txBody>
          <a:bodyPr/>
          <a:lstStyle/>
          <a:p>
            <a:r>
              <a:rPr lang="en-US" altLang="en-US" dirty="0"/>
              <a:t>Alzheimer </a:t>
            </a:r>
            <a:r>
              <a:rPr lang="en-US" altLang="en-US" dirty="0" err="1"/>
              <a:t>sau</a:t>
            </a:r>
            <a:r>
              <a:rPr lang="en-US" altLang="en-US" dirty="0"/>
              <a:t> cu </a:t>
            </a:r>
            <a:r>
              <a:rPr lang="en-US" altLang="en-US" dirty="0" err="1"/>
              <a:t>alte</a:t>
            </a:r>
            <a:r>
              <a:rPr lang="en-US" altLang="en-US" dirty="0"/>
              <a:t> </a:t>
            </a:r>
            <a:r>
              <a:rPr lang="en-US" altLang="en-US" dirty="0" err="1"/>
              <a:t>tulburări</a:t>
            </a:r>
            <a:r>
              <a:rPr lang="en-US" altLang="en-US" dirty="0"/>
              <a:t> neurodegenerative, care </a:t>
            </a:r>
            <a:r>
              <a:rPr lang="en-US" altLang="en-US" dirty="0" err="1"/>
              <a:t>prezintă</a:t>
            </a:r>
            <a:r>
              <a:rPr lang="en-US" altLang="en-US" dirty="0"/>
              <a:t> </a:t>
            </a:r>
            <a:r>
              <a:rPr lang="en-US" altLang="en-US" dirty="0" err="1"/>
              <a:t>deficiențe</a:t>
            </a:r>
            <a:r>
              <a:rPr lang="en-US" altLang="en-US" dirty="0"/>
              <a:t> cognitive </a:t>
            </a:r>
            <a:r>
              <a:rPr lang="en-US" altLang="en-US" dirty="0" err="1"/>
              <a:t>ușoare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moderate (</a:t>
            </a:r>
            <a:r>
              <a:rPr lang="en-US" altLang="en-US" dirty="0" err="1"/>
              <a:t>stadiul</a:t>
            </a:r>
            <a:r>
              <a:rPr lang="en-US" altLang="en-US" dirty="0"/>
              <a:t> 3-5), </a:t>
            </a:r>
            <a:r>
              <a:rPr lang="en-US" altLang="en-US" dirty="0" err="1"/>
              <a:t>pentru</a:t>
            </a:r>
            <a:r>
              <a:rPr lang="en-US" altLang="en-US" dirty="0"/>
              <a:t> care nu se </a:t>
            </a:r>
            <a:r>
              <a:rPr lang="en-US" altLang="en-US" dirty="0" err="1"/>
              <a:t>recomandă</a:t>
            </a:r>
            <a:r>
              <a:rPr lang="en-US" altLang="en-US" dirty="0"/>
              <a:t> </a:t>
            </a:r>
            <a:r>
              <a:rPr lang="en-US" altLang="en-US" dirty="0" err="1"/>
              <a:t>supraveghere</a:t>
            </a:r>
            <a:r>
              <a:rPr lang="en-US" altLang="en-US" dirty="0"/>
              <a:t> </a:t>
            </a:r>
            <a:r>
              <a:rPr lang="en-US" altLang="en-US" dirty="0" err="1"/>
              <a:t>permanentă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instituţionalizat</a:t>
            </a:r>
            <a:r>
              <a:rPr lang="en-US" altLang="en-US" dirty="0"/>
              <a:t>, care </a:t>
            </a:r>
            <a:r>
              <a:rPr lang="en-US" altLang="en-US" dirty="0" err="1"/>
              <a:t>necesită</a:t>
            </a:r>
            <a:r>
              <a:rPr lang="en-US" altLang="en-US" dirty="0"/>
              <a:t> </a:t>
            </a:r>
            <a:r>
              <a:rPr lang="en-US" altLang="en-US" dirty="0" err="1"/>
              <a:t>supraveghere</a:t>
            </a:r>
            <a:r>
              <a:rPr lang="en-US" altLang="en-US" dirty="0"/>
              <a:t> </a:t>
            </a:r>
            <a:r>
              <a:rPr lang="en-US" altLang="en-US" dirty="0" err="1"/>
              <a:t>şi</a:t>
            </a:r>
            <a:r>
              <a:rPr lang="en-US" altLang="en-US" dirty="0"/>
              <a:t> </a:t>
            </a:r>
            <a:r>
              <a:rPr lang="en-US" altLang="en-US" dirty="0" err="1"/>
              <a:t>asistenţă</a:t>
            </a:r>
            <a:r>
              <a:rPr lang="en-US" altLang="en-US" dirty="0"/>
              <a:t> pe </a:t>
            </a:r>
            <a:r>
              <a:rPr lang="en-US" altLang="en-US" dirty="0" err="1"/>
              <a:t>timp</a:t>
            </a:r>
            <a:r>
              <a:rPr lang="en-US" altLang="en-US" dirty="0"/>
              <a:t> de </a:t>
            </a:r>
            <a:r>
              <a:rPr lang="en-US" altLang="en-US" dirty="0" err="1"/>
              <a:t>zi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- </a:t>
            </a:r>
            <a:r>
              <a:rPr lang="en-US" altLang="en-US" dirty="0" err="1"/>
              <a:t>în</a:t>
            </a:r>
            <a:r>
              <a:rPr lang="en-US" altLang="en-US" dirty="0"/>
              <a:t> general, </a:t>
            </a:r>
            <a:r>
              <a:rPr lang="en-US" altLang="en-US" dirty="0" err="1"/>
              <a:t>vârstnicii</a:t>
            </a:r>
            <a:r>
              <a:rPr lang="en-US" altLang="en-US" dirty="0"/>
              <a:t> </a:t>
            </a:r>
            <a:r>
              <a:rPr lang="en-US" altLang="en-US" dirty="0" err="1"/>
              <a:t>diagnosticaţi</a:t>
            </a:r>
            <a:r>
              <a:rPr lang="en-US" altLang="en-US" dirty="0"/>
              <a:t> cu </a:t>
            </a:r>
            <a:r>
              <a:rPr lang="en-US" altLang="en-US" dirty="0" err="1"/>
              <a:t>Demenţă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boala</a:t>
            </a:r>
            <a:r>
              <a:rPr lang="en-US" altLang="en-US" dirty="0"/>
              <a:t>  Alzheimer (</a:t>
            </a:r>
            <a:r>
              <a:rPr lang="en-US" altLang="en-US" dirty="0" err="1"/>
              <a:t>persoane</a:t>
            </a:r>
            <a:r>
              <a:rPr lang="en-US" altLang="en-US" dirty="0"/>
              <a:t> care </a:t>
            </a:r>
            <a:r>
              <a:rPr lang="en-US" altLang="en-US" dirty="0" err="1"/>
              <a:t>şi</a:t>
            </a:r>
            <a:r>
              <a:rPr lang="en-US" altLang="en-US" dirty="0"/>
              <a:t>-au </a:t>
            </a:r>
            <a:r>
              <a:rPr lang="en-US" altLang="en-US" dirty="0" err="1"/>
              <a:t>pierdut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autonomia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, </a:t>
            </a:r>
            <a:r>
              <a:rPr lang="en-US" altLang="en-US" dirty="0" err="1"/>
              <a:t>dar</a:t>
            </a:r>
            <a:r>
              <a:rPr lang="en-US" altLang="en-US" dirty="0"/>
              <a:t> au control </a:t>
            </a:r>
            <a:r>
              <a:rPr lang="en-US" altLang="en-US" dirty="0" err="1"/>
              <a:t>sfincterian</a:t>
            </a:r>
            <a:r>
              <a:rPr lang="en-US" altLang="en-US" dirty="0"/>
              <a:t> </a:t>
            </a:r>
            <a:r>
              <a:rPr lang="en-US" altLang="en-US" dirty="0" err="1"/>
              <a:t>şi</a:t>
            </a:r>
            <a:r>
              <a:rPr lang="en-US" altLang="en-US" dirty="0"/>
              <a:t> nu </a:t>
            </a:r>
            <a:r>
              <a:rPr lang="en-US" altLang="en-US" dirty="0" err="1"/>
              <a:t>prezintă</a:t>
            </a:r>
            <a:r>
              <a:rPr lang="en-US" altLang="en-US" dirty="0"/>
              <a:t> </a:t>
            </a:r>
            <a:r>
              <a:rPr lang="en-US" altLang="en-US" dirty="0" err="1"/>
              <a:t>tulburări</a:t>
            </a:r>
            <a:r>
              <a:rPr lang="en-US" altLang="en-US" dirty="0"/>
              <a:t> severe de </a:t>
            </a:r>
            <a:r>
              <a:rPr lang="en-US" altLang="en-US" dirty="0" err="1"/>
              <a:t>comportament</a:t>
            </a:r>
            <a:r>
              <a:rPr lang="en-US" altLang="en-US" dirty="0"/>
              <a:t>/</a:t>
            </a:r>
          </a:p>
          <a:p>
            <a:r>
              <a:rPr lang="en-US" altLang="en-US" dirty="0" err="1"/>
              <a:t>agresivitate</a:t>
            </a:r>
            <a:r>
              <a:rPr lang="en-US" altLang="en-US" dirty="0"/>
              <a:t>).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814CE-9E20-46EC-B9A8-B884E686A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94752"/>
            <a:ext cx="4320480" cy="3239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FADF6F-C039-49FD-8FB1-D1F7D21FCE43}"/>
              </a:ext>
            </a:extLst>
          </p:cNvPr>
          <p:cNvSpPr txBox="1"/>
          <p:nvPr/>
        </p:nvSpPr>
        <p:spPr>
          <a:xfrm>
            <a:off x="5364088" y="1484784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 DE ZI ALZHEIMER (CZA)</a:t>
            </a:r>
          </a:p>
          <a:p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demers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efectuat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reabilitării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beneficiarilor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medico-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obținerii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menţinerii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funcţionale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diagnosticate cu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boala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tulburări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neurodegenerative.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Beneficiarii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serviciilor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Centrului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Zi Alzheimer (CZA) sunt:</a:t>
            </a: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vârstnice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domiciliul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Sectorul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București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diagnosticate cu 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boală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0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24328" cy="1069514"/>
          </a:xfrm>
        </p:spPr>
        <p:txBody>
          <a:bodyPr/>
          <a:lstStyle/>
          <a:p>
            <a:pPr algn="ctr"/>
            <a:r>
              <a:rPr lang="en-US" altLang="en-US" sz="3600" dirty="0"/>
              <a:t>ASISTENȚĂ SOCIALĂ </a:t>
            </a:r>
            <a:br>
              <a:rPr lang="en-US" altLang="en-US" sz="3600" dirty="0"/>
            </a:br>
            <a:r>
              <a:rPr lang="en-US" altLang="en-US" sz="3600" dirty="0"/>
              <a:t>COMUNITARĂ</a:t>
            </a:r>
            <a:endParaRPr lang="ko-KR" alt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03648" y="3068960"/>
            <a:ext cx="7283152" cy="3168352"/>
          </a:xfrm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Pentru a avea acces la aceste servicii este necesară întocmirea, în prealabil, a unei cereri și a unui dosar cu documente de stare civilă, documente privind veniturile și starea de sănătate, etc.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Beneficiarii serviciilor oferite în cadrul Complexului Multifuncțional Caraiman trebuie să aibă domiciliul legal pe rază Sectorului 1 București.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Personalul specializat vă stă la dispoziție pentru o consiliere socio-medicală completă cu privire la condițiile de includere în cadrul programului, de luni până vineri în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Complexul Multifuncțional Caraiman, situată în Str. Caraiman, nr 33 A, Sector 1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București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 prin telefon la numerele numerele 0212244073, 021 22 44 028/029,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zilnic între orele 08.00-19.00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pe e-mail: secretariat@cmcaraiman.ro.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40230-4EBC-49FA-8B26-18B4C5357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0" y="1400408"/>
            <a:ext cx="4985184" cy="16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0005" y="170605"/>
            <a:ext cx="7067128" cy="1069514"/>
          </a:xfrm>
        </p:spPr>
        <p:txBody>
          <a:bodyPr/>
          <a:lstStyle/>
          <a:p>
            <a:pPr algn="ctr"/>
            <a:r>
              <a:rPr lang="en-US" altLang="en-US" sz="3600" dirty="0"/>
              <a:t>ORGANIZARE</a:t>
            </a:r>
            <a:endParaRPr lang="ko-KR" alt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868144" y="1844824"/>
            <a:ext cx="2711152" cy="1584176"/>
          </a:xfrm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Instituția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orientată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direcții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acțiune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asistență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comunitară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asistență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socială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comunitară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acela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asigura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accesul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categoriile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discriminare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57F30-BD04-4367-AD7C-D5C2E5D96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59" y="1988840"/>
            <a:ext cx="4644008" cy="30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 sz="3600" dirty="0"/>
              <a:t>ASISTENȚĂ MEDICALĂ COMUNITARĂ</a:t>
            </a:r>
            <a:br>
              <a:rPr lang="it-IT" altLang="en-US" sz="2800" dirty="0"/>
            </a:br>
            <a:r>
              <a:rPr lang="it-IT" altLang="en-US" sz="2000" dirty="0"/>
              <a:t>Planificare Familială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" y="4365104"/>
            <a:ext cx="8229600" cy="1800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Sănătatea</a:t>
            </a:r>
            <a:r>
              <a:rPr lang="en-US" altLang="en-US" dirty="0"/>
              <a:t> </a:t>
            </a:r>
            <a:r>
              <a:rPr lang="en-US" altLang="en-US" dirty="0" err="1"/>
              <a:t>reproducerii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educația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sănătate</a:t>
            </a:r>
            <a:r>
              <a:rPr lang="en-US" altLang="en-US" dirty="0"/>
              <a:t> </a:t>
            </a:r>
            <a:r>
              <a:rPr lang="en-US" altLang="en-US" dirty="0" err="1"/>
              <a:t>reprezintă</a:t>
            </a:r>
            <a:r>
              <a:rPr lang="en-US" altLang="en-US" dirty="0"/>
              <a:t> </a:t>
            </a:r>
            <a:r>
              <a:rPr lang="en-US" altLang="en-US" dirty="0" err="1"/>
              <a:t>unul</a:t>
            </a:r>
            <a:r>
              <a:rPr lang="en-US" altLang="en-US" dirty="0"/>
              <a:t> </a:t>
            </a:r>
            <a:r>
              <a:rPr lang="en-US" altLang="en-US" dirty="0" err="1"/>
              <a:t>dintre</a:t>
            </a:r>
            <a:r>
              <a:rPr lang="en-US" altLang="en-US" dirty="0"/>
              <a:t> </a:t>
            </a:r>
            <a:r>
              <a:rPr lang="en-US" altLang="en-US" dirty="0" err="1"/>
              <a:t>obiectivele</a:t>
            </a:r>
            <a:r>
              <a:rPr lang="en-US" altLang="en-US" dirty="0"/>
              <a:t> </a:t>
            </a:r>
            <a:r>
              <a:rPr lang="en-US" altLang="en-US" dirty="0" err="1"/>
              <a:t>noastre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 err="1"/>
              <a:t>majore</a:t>
            </a:r>
            <a:r>
              <a:rPr lang="en-US" altLang="en-US" dirty="0"/>
              <a:t>. </a:t>
            </a:r>
            <a:r>
              <a:rPr lang="en-US" altLang="en-US" dirty="0" err="1"/>
              <a:t>Persoanele</a:t>
            </a:r>
            <a:r>
              <a:rPr lang="en-US" altLang="en-US" dirty="0"/>
              <a:t> cu </a:t>
            </a:r>
            <a:r>
              <a:rPr lang="en-US" altLang="en-US" dirty="0" err="1"/>
              <a:t>venituri</a:t>
            </a:r>
            <a:r>
              <a:rPr lang="en-US" altLang="en-US" dirty="0"/>
              <a:t> </a:t>
            </a:r>
            <a:r>
              <a:rPr lang="en-US" altLang="en-US" dirty="0" err="1"/>
              <a:t>reduse</a:t>
            </a:r>
            <a:r>
              <a:rPr lang="en-US" altLang="en-US" dirty="0"/>
              <a:t> au </a:t>
            </a:r>
            <a:r>
              <a:rPr lang="en-US" altLang="en-US" dirty="0" err="1"/>
              <a:t>astfel</a:t>
            </a:r>
            <a:r>
              <a:rPr lang="en-US" altLang="en-US" dirty="0"/>
              <a:t> </a:t>
            </a:r>
            <a:r>
              <a:rPr lang="en-US" altLang="en-US" dirty="0" err="1"/>
              <a:t>posibilitatea</a:t>
            </a:r>
            <a:r>
              <a:rPr lang="en-US" altLang="en-US" dirty="0"/>
              <a:t> de a beneficia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condiții</a:t>
            </a:r>
            <a:r>
              <a:rPr lang="en-US" altLang="en-US" dirty="0"/>
              <a:t> </a:t>
            </a:r>
            <a:r>
              <a:rPr lang="en-US" altLang="en-US" dirty="0" err="1"/>
              <a:t>moderne</a:t>
            </a:r>
            <a:r>
              <a:rPr lang="en-US" altLang="en-US" dirty="0"/>
              <a:t> de </a:t>
            </a:r>
            <a:r>
              <a:rPr lang="en-US" altLang="en-US" dirty="0" err="1"/>
              <a:t>consiliere</a:t>
            </a:r>
            <a:r>
              <a:rPr lang="en-US" altLang="en-US" dirty="0"/>
              <a:t> </a:t>
            </a:r>
            <a:r>
              <a:rPr lang="en-US" altLang="en-US" dirty="0" err="1"/>
              <a:t>individuală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de </a:t>
            </a:r>
            <a:r>
              <a:rPr lang="en-US" altLang="en-US" dirty="0" err="1"/>
              <a:t>grup</a:t>
            </a:r>
            <a:r>
              <a:rPr lang="en-US" altLang="en-US" dirty="0"/>
              <a:t>, </a:t>
            </a:r>
            <a:r>
              <a:rPr lang="en-US" altLang="en-US" dirty="0" err="1"/>
              <a:t>consiliere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consultație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vederea</a:t>
            </a:r>
            <a:r>
              <a:rPr lang="en-US" altLang="en-US" dirty="0"/>
              <a:t> </a:t>
            </a:r>
            <a:r>
              <a:rPr lang="en-US" altLang="en-US" dirty="0" err="1"/>
              <a:t>stabilirii</a:t>
            </a:r>
            <a:r>
              <a:rPr lang="en-US" altLang="en-US" dirty="0"/>
              <a:t> </a:t>
            </a:r>
            <a:r>
              <a:rPr lang="en-US" altLang="en-US" dirty="0" err="1"/>
              <a:t>metodei</a:t>
            </a:r>
            <a:r>
              <a:rPr lang="en-US" altLang="en-US" dirty="0"/>
              <a:t> </a:t>
            </a:r>
            <a:r>
              <a:rPr lang="en-US" altLang="en-US" dirty="0" err="1"/>
              <a:t>contraceptiv</a:t>
            </a:r>
            <a:r>
              <a:rPr lang="en-US" altLang="en-US" dirty="0"/>
              <a:t>, </a:t>
            </a:r>
            <a:r>
              <a:rPr lang="en-US" altLang="en-US" dirty="0" err="1"/>
              <a:t>consiliere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vederea</a:t>
            </a:r>
            <a:r>
              <a:rPr lang="en-US" altLang="en-US" dirty="0"/>
              <a:t> </a:t>
            </a:r>
            <a:r>
              <a:rPr lang="en-US" altLang="en-US" dirty="0" err="1"/>
              <a:t>depistării</a:t>
            </a:r>
            <a:r>
              <a:rPr lang="en-US" altLang="en-US" dirty="0"/>
              <a:t> </a:t>
            </a:r>
            <a:r>
              <a:rPr lang="en-US" altLang="en-US" dirty="0" err="1"/>
              <a:t>precoce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prevenirii</a:t>
            </a:r>
            <a:r>
              <a:rPr lang="en-US" altLang="en-US" dirty="0"/>
              <a:t> </a:t>
            </a:r>
            <a:r>
              <a:rPr lang="en-US" altLang="en-US" dirty="0" err="1"/>
              <a:t>cancerului</a:t>
            </a:r>
            <a:r>
              <a:rPr lang="en-US" altLang="en-US" dirty="0"/>
              <a:t> </a:t>
            </a:r>
            <a:r>
              <a:rPr lang="en-US" altLang="en-US" dirty="0" err="1"/>
              <a:t>genito-mamar</a:t>
            </a:r>
            <a:r>
              <a:rPr lang="en-US" altLang="en-US" dirty="0"/>
              <a:t>, etc.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Grupul</a:t>
            </a:r>
            <a:r>
              <a:rPr lang="en-US" altLang="en-US" dirty="0"/>
              <a:t> </a:t>
            </a:r>
            <a:r>
              <a:rPr lang="en-US" altLang="en-US" dirty="0" err="1"/>
              <a:t>țintă</a:t>
            </a:r>
            <a:r>
              <a:rPr lang="en-US" altLang="en-US" dirty="0"/>
              <a:t> al </a:t>
            </a:r>
            <a:r>
              <a:rPr lang="en-US" altLang="en-US" dirty="0" err="1"/>
              <a:t>acestui</a:t>
            </a:r>
            <a:r>
              <a:rPr lang="en-US" altLang="en-US" dirty="0"/>
              <a:t> </a:t>
            </a:r>
            <a:r>
              <a:rPr lang="en-US" altLang="en-US" dirty="0" err="1"/>
              <a:t>serviciu</a:t>
            </a:r>
            <a:r>
              <a:rPr lang="en-US" altLang="en-US" dirty="0"/>
              <a:t> medical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alcătuit</a:t>
            </a:r>
            <a:r>
              <a:rPr lang="en-US" altLang="en-US" dirty="0"/>
              <a:t> din: </a:t>
            </a:r>
            <a:r>
              <a:rPr lang="en-US" altLang="en-US" dirty="0" err="1"/>
              <a:t>elevi</a:t>
            </a:r>
            <a:r>
              <a:rPr lang="en-US" altLang="en-US" dirty="0"/>
              <a:t>, </a:t>
            </a:r>
            <a:r>
              <a:rPr lang="en-US" altLang="en-US" dirty="0" err="1"/>
              <a:t>studenți</a:t>
            </a:r>
            <a:r>
              <a:rPr lang="en-US" altLang="en-US" dirty="0"/>
              <a:t>, </a:t>
            </a:r>
            <a:r>
              <a:rPr lang="en-US" altLang="en-US" dirty="0" err="1"/>
              <a:t>femei</a:t>
            </a:r>
            <a:r>
              <a:rPr lang="en-US" altLang="en-US" dirty="0"/>
              <a:t> </a:t>
            </a:r>
            <a:r>
              <a:rPr lang="en-US" altLang="en-US" dirty="0" err="1"/>
              <a:t>beneficiare</a:t>
            </a:r>
            <a:r>
              <a:rPr lang="en-US" altLang="en-US" dirty="0"/>
              <a:t> de </a:t>
            </a:r>
            <a:r>
              <a:rPr lang="en-US" altLang="en-US" dirty="0" err="1"/>
              <a:t>ajutor</a:t>
            </a:r>
            <a:r>
              <a:rPr lang="en-US" altLang="en-US" dirty="0"/>
              <a:t> social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aflate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evidența</a:t>
            </a:r>
            <a:r>
              <a:rPr lang="en-US" altLang="en-US" dirty="0"/>
              <a:t> </a:t>
            </a:r>
            <a:r>
              <a:rPr lang="en-US" altLang="en-US" dirty="0" err="1"/>
              <a:t>serviciilor</a:t>
            </a:r>
            <a:r>
              <a:rPr lang="en-US" altLang="en-US" dirty="0"/>
              <a:t> de </a:t>
            </a:r>
            <a:r>
              <a:rPr lang="en-US" altLang="en-US" dirty="0" err="1"/>
              <a:t>asistență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 din </a:t>
            </a:r>
            <a:r>
              <a:rPr lang="en-US" altLang="en-US" dirty="0" err="1"/>
              <a:t>sectorul</a:t>
            </a:r>
            <a:r>
              <a:rPr lang="en-US" altLang="en-US" dirty="0"/>
              <a:t> 1 </a:t>
            </a:r>
            <a:r>
              <a:rPr lang="en-US" altLang="en-US" dirty="0" err="1"/>
              <a:t>București</a:t>
            </a:r>
            <a:r>
              <a:rPr lang="en-US" altLang="en-US" dirty="0"/>
              <a:t>, </a:t>
            </a:r>
            <a:r>
              <a:rPr lang="en-US" altLang="en-US" dirty="0" err="1"/>
              <a:t>femei</a:t>
            </a:r>
            <a:r>
              <a:rPr lang="en-US" altLang="en-US" dirty="0"/>
              <a:t> care au </a:t>
            </a:r>
            <a:r>
              <a:rPr lang="en-US" altLang="en-US" dirty="0" err="1"/>
              <a:t>făcut</a:t>
            </a:r>
            <a:r>
              <a:rPr lang="en-US" altLang="en-US" dirty="0"/>
              <a:t> o </a:t>
            </a:r>
            <a:r>
              <a:rPr lang="en-US" altLang="en-US" dirty="0" err="1"/>
              <a:t>întrerupere</a:t>
            </a:r>
            <a:r>
              <a:rPr lang="en-US" altLang="en-US" dirty="0"/>
              <a:t> de </a:t>
            </a:r>
            <a:r>
              <a:rPr lang="en-US" altLang="en-US" dirty="0" err="1"/>
              <a:t>sarcina</a:t>
            </a:r>
            <a:r>
              <a:rPr lang="en-US" altLang="en-US" dirty="0"/>
              <a:t> </a:t>
            </a:r>
            <a:r>
              <a:rPr lang="en-US" altLang="en-US" dirty="0" err="1"/>
              <a:t>într</a:t>
            </a:r>
            <a:r>
              <a:rPr lang="en-US" altLang="en-US" dirty="0"/>
              <a:t>-un </a:t>
            </a:r>
            <a:r>
              <a:rPr lang="en-US" altLang="en-US" dirty="0" err="1"/>
              <a:t>spital</a:t>
            </a:r>
            <a:r>
              <a:rPr lang="en-US" altLang="en-US" dirty="0"/>
              <a:t> de stat, etc.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9EE9C-A02E-4416-B2BC-15726A950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7398"/>
            <a:ext cx="3744416" cy="2498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76DF5-06F3-4A41-91C1-A29C726E9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86373"/>
            <a:ext cx="3753207" cy="24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5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 sz="3600" dirty="0"/>
              <a:t>ASISTENȚĂ MEDICALĂ COMUNITARĂ</a:t>
            </a:r>
            <a:br>
              <a:rPr lang="it-IT" altLang="en-US" sz="2800" dirty="0"/>
            </a:br>
            <a:r>
              <a:rPr lang="en-US" sz="2000" dirty="0" err="1"/>
              <a:t>Medicină</a:t>
            </a:r>
            <a:r>
              <a:rPr lang="en-US" sz="2000" dirty="0"/>
              <a:t> de </a:t>
            </a:r>
            <a:r>
              <a:rPr lang="en-US" sz="2000" dirty="0" err="1"/>
              <a:t>Familie</a:t>
            </a:r>
            <a:r>
              <a:rPr lang="en-US" sz="2000" dirty="0"/>
              <a:t> 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31722" y="4060019"/>
            <a:ext cx="7931224" cy="1800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- </a:t>
            </a:r>
            <a:r>
              <a:rPr lang="en-US" altLang="en-US" dirty="0" err="1"/>
              <a:t>Aparat</a:t>
            </a:r>
            <a:r>
              <a:rPr lang="en-US" altLang="en-US" dirty="0"/>
              <a:t> de </a:t>
            </a:r>
            <a:r>
              <a:rPr lang="en-US" altLang="en-US" dirty="0" err="1"/>
              <a:t>medicamente</a:t>
            </a:r>
            <a:r>
              <a:rPr lang="en-US" altLang="en-US" dirty="0"/>
              <a:t> </a:t>
            </a:r>
            <a:r>
              <a:rPr lang="en-US" altLang="en-US" dirty="0" err="1"/>
              <a:t>ce</a:t>
            </a:r>
            <a:r>
              <a:rPr lang="en-US" altLang="en-US" dirty="0"/>
              <a:t> </a:t>
            </a:r>
            <a:r>
              <a:rPr lang="en-US" altLang="en-US" dirty="0" err="1"/>
              <a:t>asigură</a:t>
            </a:r>
            <a:r>
              <a:rPr lang="en-US" altLang="en-US" dirty="0"/>
              <a:t> o </a:t>
            </a:r>
            <a:r>
              <a:rPr lang="en-US" altLang="en-US" dirty="0" err="1"/>
              <a:t>bună</a:t>
            </a:r>
            <a:r>
              <a:rPr lang="en-US" altLang="en-US" dirty="0"/>
              <a:t> </a:t>
            </a:r>
            <a:r>
              <a:rPr lang="en-US" altLang="en-US" dirty="0" err="1"/>
              <a:t>desfășurare</a:t>
            </a:r>
            <a:r>
              <a:rPr lang="en-US" altLang="en-US" dirty="0"/>
              <a:t> a </a:t>
            </a:r>
            <a:r>
              <a:rPr lang="en-US" altLang="en-US" dirty="0" err="1"/>
              <a:t>activității</a:t>
            </a:r>
            <a:r>
              <a:rPr lang="en-US" altLang="en-US" dirty="0"/>
              <a:t> </a:t>
            </a:r>
            <a:r>
              <a:rPr lang="en-US" altLang="en-US" dirty="0" err="1"/>
              <a:t>medicale</a:t>
            </a:r>
            <a:r>
              <a:rPr lang="en-US" altLang="en-US" dirty="0"/>
              <a:t>;</a:t>
            </a:r>
          </a:p>
          <a:p>
            <a:pPr>
              <a:defRPr/>
            </a:pPr>
            <a:r>
              <a:rPr lang="en-US" altLang="en-US" dirty="0"/>
              <a:t>- </a:t>
            </a:r>
            <a:r>
              <a:rPr lang="en-US" altLang="en-US" dirty="0" err="1"/>
              <a:t>Materiale</a:t>
            </a:r>
            <a:r>
              <a:rPr lang="en-US" altLang="en-US" dirty="0"/>
              <a:t> </a:t>
            </a:r>
            <a:r>
              <a:rPr lang="en-US" altLang="en-US" dirty="0" err="1"/>
              <a:t>sanitare</a:t>
            </a:r>
            <a:r>
              <a:rPr lang="en-US" altLang="en-US" dirty="0"/>
              <a:t> </a:t>
            </a:r>
            <a:r>
              <a:rPr lang="en-US" altLang="en-US" dirty="0" err="1"/>
              <a:t>necesare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acordarea</a:t>
            </a:r>
            <a:r>
              <a:rPr lang="en-US" altLang="en-US" dirty="0"/>
              <a:t> </a:t>
            </a:r>
            <a:r>
              <a:rPr lang="en-US" altLang="en-US" dirty="0" err="1"/>
              <a:t>asistenței</a:t>
            </a:r>
            <a:r>
              <a:rPr lang="en-US" altLang="en-US" dirty="0"/>
              <a:t> </a:t>
            </a:r>
            <a:r>
              <a:rPr lang="en-US" altLang="en-US" dirty="0" err="1"/>
              <a:t>medicale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funcție</a:t>
            </a:r>
            <a:r>
              <a:rPr lang="en-US" altLang="en-US" dirty="0"/>
              <a:t> de </a:t>
            </a:r>
            <a:r>
              <a:rPr lang="en-US" altLang="en-US" dirty="0" err="1"/>
              <a:t>afecțiunea</a:t>
            </a:r>
            <a:endParaRPr lang="en-US" altLang="en-US" dirty="0"/>
          </a:p>
          <a:p>
            <a:pPr>
              <a:defRPr/>
            </a:pPr>
            <a:r>
              <a:rPr lang="en-US" altLang="en-US" dirty="0" err="1"/>
              <a:t>pacientului</a:t>
            </a:r>
            <a:r>
              <a:rPr lang="en-US" altLang="en-US" dirty="0"/>
              <a:t>;</a:t>
            </a:r>
          </a:p>
          <a:p>
            <a:pPr>
              <a:defRPr/>
            </a:pPr>
            <a:r>
              <a:rPr lang="en-US" altLang="en-US" dirty="0"/>
              <a:t>- Calculator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imprimantă</a:t>
            </a:r>
            <a:r>
              <a:rPr lang="en-US" altLang="en-US" dirty="0"/>
              <a:t> </a:t>
            </a:r>
            <a:r>
              <a:rPr lang="en-US" altLang="en-US" dirty="0" err="1"/>
              <a:t>necesare</a:t>
            </a:r>
            <a:r>
              <a:rPr lang="en-US" altLang="en-US" dirty="0"/>
              <a:t> </a:t>
            </a:r>
            <a:r>
              <a:rPr lang="en-US" altLang="en-US" dirty="0" err="1"/>
              <a:t>unei</a:t>
            </a:r>
            <a:r>
              <a:rPr lang="en-US" altLang="en-US" dirty="0"/>
              <a:t> </a:t>
            </a:r>
            <a:r>
              <a:rPr lang="en-US" altLang="en-US" dirty="0" err="1"/>
              <a:t>evidențe</a:t>
            </a:r>
            <a:r>
              <a:rPr lang="en-US" altLang="en-US" dirty="0"/>
              <a:t> </a:t>
            </a:r>
            <a:r>
              <a:rPr lang="en-US" altLang="en-US" dirty="0" err="1"/>
              <a:t>medicale</a:t>
            </a:r>
            <a:r>
              <a:rPr lang="en-US" altLang="en-US" dirty="0"/>
              <a:t> a </a:t>
            </a:r>
            <a:r>
              <a:rPr lang="en-US" altLang="en-US" dirty="0" err="1"/>
              <a:t>pacienților</a:t>
            </a:r>
            <a:r>
              <a:rPr lang="en-US" altLang="en-US" dirty="0"/>
              <a:t> </a:t>
            </a:r>
            <a:r>
              <a:rPr lang="en-US" altLang="en-US" dirty="0" err="1"/>
              <a:t>consultați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cadrul</a:t>
            </a:r>
            <a:endParaRPr lang="en-US" altLang="en-US" dirty="0"/>
          </a:p>
          <a:p>
            <a:pPr>
              <a:defRPr/>
            </a:pPr>
            <a:r>
              <a:rPr lang="en-US" altLang="en-US" dirty="0" err="1"/>
              <a:t>cabinetului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raportarea</a:t>
            </a:r>
            <a:r>
              <a:rPr lang="en-US" altLang="en-US" dirty="0"/>
              <a:t> </a:t>
            </a:r>
            <a:r>
              <a:rPr lang="en-US" altLang="en-US" dirty="0" err="1"/>
              <a:t>lor</a:t>
            </a:r>
            <a:r>
              <a:rPr lang="en-US" altLang="en-US" dirty="0"/>
              <a:t> </a:t>
            </a:r>
            <a:r>
              <a:rPr lang="en-US" altLang="en-US" dirty="0" err="1"/>
              <a:t>către</a:t>
            </a:r>
            <a:r>
              <a:rPr lang="en-US" altLang="en-US" dirty="0"/>
              <a:t> </a:t>
            </a:r>
            <a:r>
              <a:rPr lang="en-US" altLang="en-US" dirty="0" err="1"/>
              <a:t>Direcția</a:t>
            </a:r>
            <a:r>
              <a:rPr lang="en-US" altLang="en-US" dirty="0"/>
              <a:t> </a:t>
            </a:r>
            <a:r>
              <a:rPr lang="en-US" altLang="en-US" dirty="0" err="1"/>
              <a:t>Medicală</a:t>
            </a:r>
            <a:r>
              <a:rPr lang="en-US" altLang="en-US" dirty="0"/>
              <a:t>.</a:t>
            </a:r>
          </a:p>
          <a:p>
            <a:pPr>
              <a:defRPr/>
            </a:pPr>
            <a:r>
              <a:rPr lang="en-US" altLang="en-US" dirty="0" err="1"/>
              <a:t>Pacienții</a:t>
            </a:r>
            <a:r>
              <a:rPr lang="en-US" altLang="en-US" dirty="0"/>
              <a:t> </a:t>
            </a:r>
            <a:r>
              <a:rPr lang="en-US" altLang="en-US" dirty="0" err="1"/>
              <a:t>sosiți</a:t>
            </a:r>
            <a:r>
              <a:rPr lang="en-US" altLang="en-US" dirty="0"/>
              <a:t> la </a:t>
            </a:r>
            <a:r>
              <a:rPr lang="en-US" altLang="en-US" dirty="0" err="1"/>
              <a:t>cabinetul</a:t>
            </a:r>
            <a:r>
              <a:rPr lang="en-US" altLang="en-US" dirty="0"/>
              <a:t> de </a:t>
            </a:r>
            <a:r>
              <a:rPr lang="en-US" altLang="en-US" dirty="0" err="1"/>
              <a:t>Medicină</a:t>
            </a:r>
            <a:r>
              <a:rPr lang="en-US" altLang="en-US" dirty="0"/>
              <a:t> de </a:t>
            </a:r>
            <a:r>
              <a:rPr lang="en-US" altLang="en-US" dirty="0" err="1"/>
              <a:t>Familie</a:t>
            </a:r>
            <a:r>
              <a:rPr lang="en-US" altLang="en-US" dirty="0"/>
              <a:t> </a:t>
            </a:r>
            <a:r>
              <a:rPr lang="en-US" altLang="en-US" dirty="0" err="1"/>
              <a:t>beneficiază</a:t>
            </a:r>
            <a:r>
              <a:rPr lang="en-US" altLang="en-US" dirty="0"/>
              <a:t> de </a:t>
            </a:r>
            <a:r>
              <a:rPr lang="en-US" altLang="en-US" dirty="0" err="1"/>
              <a:t>următoarele</a:t>
            </a:r>
            <a:r>
              <a:rPr lang="en-US" altLang="en-US" dirty="0"/>
              <a:t> </a:t>
            </a:r>
            <a:r>
              <a:rPr lang="en-US" altLang="en-US" dirty="0" err="1"/>
              <a:t>consultații</a:t>
            </a:r>
            <a:r>
              <a:rPr lang="en-US" altLang="en-US" dirty="0"/>
              <a:t>:</a:t>
            </a:r>
          </a:p>
          <a:p>
            <a:pPr>
              <a:defRPr/>
            </a:pPr>
            <a:r>
              <a:rPr lang="en-US" altLang="en-US" dirty="0"/>
              <a:t>control periodic, </a:t>
            </a:r>
            <a:r>
              <a:rPr lang="en-US" altLang="en-US" dirty="0" err="1"/>
              <a:t>electrocardiogramă</a:t>
            </a:r>
            <a:r>
              <a:rPr lang="en-US" altLang="en-US" dirty="0"/>
              <a:t>, </a:t>
            </a:r>
            <a:r>
              <a:rPr lang="en-US" altLang="en-US" dirty="0" err="1"/>
              <a:t>tensiune</a:t>
            </a:r>
            <a:r>
              <a:rPr lang="en-US" altLang="en-US" dirty="0"/>
              <a:t> </a:t>
            </a:r>
            <a:r>
              <a:rPr lang="en-US" altLang="en-US" dirty="0" err="1"/>
              <a:t>arterială</a:t>
            </a:r>
            <a:r>
              <a:rPr lang="en-US" altLang="en-US" dirty="0"/>
              <a:t>, </a:t>
            </a:r>
            <a:r>
              <a:rPr lang="en-US" altLang="en-US" dirty="0" err="1"/>
              <a:t>aliura</a:t>
            </a:r>
            <a:r>
              <a:rPr lang="en-US" altLang="en-US" dirty="0"/>
              <a:t> </a:t>
            </a:r>
            <a:r>
              <a:rPr lang="en-US" altLang="en-US" dirty="0" err="1"/>
              <a:t>ventriculară</a:t>
            </a:r>
            <a:r>
              <a:rPr lang="en-US" altLang="en-US" dirty="0"/>
              <a:t>, </a:t>
            </a:r>
            <a:r>
              <a:rPr lang="en-US" altLang="en-US" dirty="0" err="1"/>
              <a:t>temperatură</a:t>
            </a:r>
            <a:r>
              <a:rPr lang="en-US" altLang="en-US" dirty="0"/>
              <a:t>,</a:t>
            </a:r>
          </a:p>
          <a:p>
            <a:pPr>
              <a:defRPr/>
            </a:pPr>
            <a:r>
              <a:rPr lang="en-US" altLang="en-US" dirty="0" err="1"/>
              <a:t>glicemie</a:t>
            </a:r>
            <a:r>
              <a:rPr lang="en-US" altLang="en-US" dirty="0"/>
              <a:t>, </a:t>
            </a:r>
            <a:r>
              <a:rPr lang="en-US" altLang="en-US" dirty="0" err="1"/>
              <a:t>recomandări</a:t>
            </a:r>
            <a:r>
              <a:rPr lang="en-US" altLang="en-US" dirty="0"/>
              <a:t> </a:t>
            </a:r>
            <a:r>
              <a:rPr lang="en-US" altLang="en-US" dirty="0" err="1"/>
              <a:t>medicale</a:t>
            </a:r>
            <a:r>
              <a:rPr lang="en-US" altLang="en-US" dirty="0"/>
              <a:t> (</a:t>
            </a:r>
            <a:r>
              <a:rPr lang="en-US" altLang="en-US" dirty="0" err="1"/>
              <a:t>bilet</a:t>
            </a:r>
            <a:r>
              <a:rPr lang="en-US" altLang="en-US" dirty="0"/>
              <a:t> </a:t>
            </a:r>
            <a:r>
              <a:rPr lang="en-US" altLang="en-US" dirty="0" err="1"/>
              <a:t>trimitere</a:t>
            </a:r>
            <a:r>
              <a:rPr lang="en-US" altLang="en-US" dirty="0"/>
              <a:t> </a:t>
            </a:r>
            <a:r>
              <a:rPr lang="en-US" altLang="en-US" dirty="0" err="1"/>
              <a:t>către</a:t>
            </a:r>
            <a:r>
              <a:rPr lang="en-US" altLang="en-US" dirty="0"/>
              <a:t> </a:t>
            </a:r>
            <a:r>
              <a:rPr lang="en-US" altLang="en-US" dirty="0" err="1"/>
              <a:t>investigații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cabinet de </a:t>
            </a:r>
            <a:r>
              <a:rPr lang="en-US" altLang="en-US" dirty="0" err="1"/>
              <a:t>specialitate</a:t>
            </a:r>
            <a:r>
              <a:rPr lang="en-US" altLang="en-US" dirty="0"/>
              <a:t>,</a:t>
            </a:r>
          </a:p>
          <a:p>
            <a:pPr>
              <a:defRPr/>
            </a:pPr>
            <a:r>
              <a:rPr lang="en-US" altLang="en-US" dirty="0" err="1"/>
              <a:t>analize</a:t>
            </a:r>
            <a:r>
              <a:rPr lang="en-US" altLang="en-US" dirty="0"/>
              <a:t> </a:t>
            </a:r>
            <a:r>
              <a:rPr lang="en-US" altLang="en-US" dirty="0" err="1"/>
              <a:t>laborator</a:t>
            </a:r>
            <a:r>
              <a:rPr lang="en-US" altLang="en-US" dirty="0"/>
              <a:t>, </a:t>
            </a:r>
            <a:r>
              <a:rPr lang="en-US" altLang="en-US" dirty="0" err="1"/>
              <a:t>rețetă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schemă</a:t>
            </a:r>
            <a:r>
              <a:rPr lang="en-US" altLang="en-US" dirty="0"/>
              <a:t> </a:t>
            </a:r>
            <a:r>
              <a:rPr lang="en-US" altLang="en-US" dirty="0" err="1"/>
              <a:t>tratament</a:t>
            </a:r>
            <a:r>
              <a:rPr lang="en-US" altLang="en-US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A155B-3FD2-4632-9D62-D883062F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5" y="1378496"/>
            <a:ext cx="3469465" cy="2602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2EBBC-D115-40AA-948A-41B47BFF86ED}"/>
              </a:ext>
            </a:extLst>
          </p:cNvPr>
          <p:cNvSpPr txBox="1"/>
          <p:nvPr/>
        </p:nvSpPr>
        <p:spPr>
          <a:xfrm>
            <a:off x="4211960" y="1350638"/>
            <a:ext cx="4067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Medicină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s-a</a:t>
            </a:r>
          </a:p>
          <a:p>
            <a:pPr>
              <a:defRPr/>
            </a:pP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deschis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iunie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Dima Florentina-Eugenia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As. Medical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Manta Adina Magdalena.</a:t>
            </a:r>
          </a:p>
          <a:p>
            <a:pPr>
              <a:defRPr/>
            </a:pP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cu: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EKG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inimii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Tensiometru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măsurarea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tensiunii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Glucometru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glicemiei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Plusoximetru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urmărește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gradul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>
              <a:defRPr/>
            </a:pP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oxigenare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organismului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7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524328" cy="1077717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ASISTENȚĂ MEDICALĂ </a:t>
            </a:r>
            <a:b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COMUNITARĂ</a:t>
            </a:r>
            <a:b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Dermatologie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4716016" y="2420888"/>
            <a:ext cx="3888432" cy="2384975"/>
          </a:xfrm>
        </p:spPr>
        <p:txBody>
          <a:bodyPr/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Dermatologie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DR. Ahmed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Akram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Salem (medic </a:t>
            </a: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dermatovenerologie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cabinetului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Dermatologie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pot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urticarii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eczeme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psoriazis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dermatoze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buloase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colagenoze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infecții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bacteriene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micotice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parazitare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acnee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</a:t>
            </a:r>
            <a:b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BC545-A61B-4240-82AA-47516972A526}"/>
              </a:ext>
            </a:extLst>
          </p:cNvPr>
          <p:cNvSpPr txBox="1"/>
          <p:nvPr/>
        </p:nvSpPr>
        <p:spPr>
          <a:xfrm>
            <a:off x="1505648" y="4705789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consultații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afecțiunile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transmitere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sexuală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sifilis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gonoree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uretrite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cornice, herpes genital),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asigurându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confidențialitatea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diagnosticului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</a:t>
            </a:r>
          </a:p>
          <a:p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Dermatologie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dispune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un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cauterizare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leziunilor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cutanate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nu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necesită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histopatologic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papiloame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veruci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etc.).</a:t>
            </a:r>
          </a:p>
          <a:p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Cabinetul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dispune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dermatoscopie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analizarea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amănunțită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neviilor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melanocitari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alunițe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4223F-56A8-4ACF-94CC-BFEF6324C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10" y="2340169"/>
            <a:ext cx="346179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000" dirty="0" err="1"/>
              <a:t>Oftalmologie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707904" y="1489121"/>
            <a:ext cx="5184576" cy="504056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</a:t>
            </a:r>
            <a:r>
              <a:rPr lang="en-US" altLang="en-US" dirty="0" err="1"/>
              <a:t>cadrul</a:t>
            </a:r>
            <a:r>
              <a:rPr lang="en-US" altLang="en-US" dirty="0"/>
              <a:t> </a:t>
            </a:r>
            <a:r>
              <a:rPr lang="en-US" altLang="en-US" dirty="0" err="1"/>
              <a:t>cabinetului</a:t>
            </a:r>
            <a:r>
              <a:rPr lang="en-US" altLang="en-US" dirty="0"/>
              <a:t> de </a:t>
            </a:r>
            <a:r>
              <a:rPr lang="en-US" altLang="en-US" dirty="0" err="1"/>
              <a:t>oftalmologie</a:t>
            </a:r>
            <a:r>
              <a:rPr lang="en-US" altLang="en-US" dirty="0"/>
              <a:t> </a:t>
            </a:r>
            <a:r>
              <a:rPr lang="en-US" altLang="en-US" dirty="0" err="1"/>
              <a:t>persoanele</a:t>
            </a:r>
            <a:r>
              <a:rPr lang="en-US" altLang="en-US" dirty="0"/>
              <a:t> cu </a:t>
            </a:r>
            <a:r>
              <a:rPr lang="en-US" altLang="en-US" dirty="0" err="1"/>
              <a:t>venituri</a:t>
            </a:r>
            <a:r>
              <a:rPr lang="en-US" altLang="en-US" dirty="0"/>
              <a:t> </a:t>
            </a:r>
            <a:r>
              <a:rPr lang="en-US" altLang="en-US" dirty="0" err="1"/>
              <a:t>reduse</a:t>
            </a:r>
            <a:r>
              <a:rPr lang="en-US" altLang="en-US" dirty="0"/>
              <a:t> au </a:t>
            </a:r>
            <a:r>
              <a:rPr lang="en-US" altLang="en-US" dirty="0" err="1"/>
              <a:t>posibilitatea</a:t>
            </a:r>
            <a:r>
              <a:rPr lang="en-US" altLang="en-US" dirty="0"/>
              <a:t> de a beneficia de </a:t>
            </a:r>
            <a:r>
              <a:rPr lang="en-US" altLang="en-US" dirty="0" err="1"/>
              <a:t>autorefractonomi</a:t>
            </a:r>
            <a:r>
              <a:rPr lang="en-US" altLang="en-US" dirty="0"/>
              <a:t>, </a:t>
            </a:r>
            <a:r>
              <a:rPr lang="en-US" altLang="en-US" dirty="0" err="1"/>
              <a:t>biomicroscopie</a:t>
            </a:r>
            <a:r>
              <a:rPr lang="en-US" altLang="en-US" dirty="0"/>
              <a:t>, </a:t>
            </a:r>
            <a:r>
              <a:rPr lang="en-US" altLang="en-US" dirty="0" err="1"/>
              <a:t>examen</a:t>
            </a:r>
            <a:r>
              <a:rPr lang="en-US" altLang="en-US" dirty="0"/>
              <a:t> fund de </a:t>
            </a:r>
            <a:r>
              <a:rPr lang="en-US" altLang="en-US" dirty="0" err="1"/>
              <a:t>ochi</a:t>
            </a:r>
            <a:r>
              <a:rPr lang="en-US" altLang="en-US" dirty="0"/>
              <a:t>, </a:t>
            </a:r>
            <a:r>
              <a:rPr lang="en-US" altLang="en-US" dirty="0" err="1"/>
              <a:t>examen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biomicroscopic al </a:t>
            </a:r>
            <a:r>
              <a:rPr lang="en-US" altLang="en-US" dirty="0" err="1"/>
              <a:t>polului</a:t>
            </a:r>
            <a:r>
              <a:rPr lang="en-US" altLang="en-US" dirty="0"/>
              <a:t> anterior, </a:t>
            </a:r>
            <a:r>
              <a:rPr lang="en-US" altLang="en-US" dirty="0" err="1"/>
              <a:t>extracţie</a:t>
            </a:r>
            <a:r>
              <a:rPr lang="en-US" altLang="en-US" dirty="0"/>
              <a:t> </a:t>
            </a:r>
            <a:r>
              <a:rPr lang="en-US" altLang="en-US" dirty="0" err="1"/>
              <a:t>corp</a:t>
            </a:r>
            <a:r>
              <a:rPr lang="en-US" altLang="en-US" dirty="0"/>
              <a:t> </a:t>
            </a:r>
            <a:r>
              <a:rPr lang="en-US" altLang="en-US" dirty="0" err="1"/>
              <a:t>străin</a:t>
            </a:r>
            <a:r>
              <a:rPr lang="en-US" altLang="en-US" dirty="0"/>
              <a:t>, </a:t>
            </a:r>
          </a:p>
          <a:p>
            <a:pPr>
              <a:defRPr/>
            </a:pPr>
            <a:r>
              <a:rPr lang="en-US" altLang="en-US" dirty="0" err="1"/>
              <a:t>gomioscopi</a:t>
            </a:r>
            <a:r>
              <a:rPr lang="en-US" altLang="en-US" dirty="0"/>
              <a:t>, </a:t>
            </a:r>
            <a:r>
              <a:rPr lang="en-US" altLang="en-US" dirty="0" err="1"/>
              <a:t>măsurarea</a:t>
            </a:r>
            <a:r>
              <a:rPr lang="en-US" altLang="en-US" dirty="0"/>
              <a:t> </a:t>
            </a:r>
            <a:r>
              <a:rPr lang="en-US" altLang="en-US" dirty="0" err="1"/>
              <a:t>acuităţii</a:t>
            </a:r>
            <a:r>
              <a:rPr lang="en-US" altLang="en-US" dirty="0"/>
              <a:t> </a:t>
            </a:r>
            <a:r>
              <a:rPr lang="en-US" altLang="en-US" dirty="0" err="1"/>
              <a:t>vizuale</a:t>
            </a:r>
            <a:r>
              <a:rPr lang="en-US" altLang="en-US" dirty="0"/>
              <a:t> cu </a:t>
            </a:r>
            <a:r>
              <a:rPr lang="en-US" altLang="en-US" dirty="0" err="1"/>
              <a:t>şi</a:t>
            </a:r>
            <a:r>
              <a:rPr lang="en-US" altLang="en-US" dirty="0"/>
              <a:t> </a:t>
            </a:r>
            <a:r>
              <a:rPr lang="en-US" altLang="en-US" dirty="0" err="1"/>
              <a:t>fără</a:t>
            </a:r>
            <a:r>
              <a:rPr lang="en-US" altLang="en-US" dirty="0"/>
              <a:t> </a:t>
            </a:r>
            <a:r>
              <a:rPr lang="en-US" altLang="en-US" dirty="0" err="1"/>
              <a:t>corecţie</a:t>
            </a:r>
            <a:r>
              <a:rPr lang="en-US" altLang="en-US" dirty="0"/>
              <a:t>, </a:t>
            </a:r>
            <a:r>
              <a:rPr lang="en-US" altLang="en-US" dirty="0" err="1"/>
              <a:t>pansament</a:t>
            </a:r>
            <a:r>
              <a:rPr lang="en-US" altLang="en-US" dirty="0"/>
              <a:t> test cu </a:t>
            </a:r>
            <a:r>
              <a:rPr lang="en-US" altLang="en-US" dirty="0" err="1"/>
              <a:t>flouresceină</a:t>
            </a:r>
            <a:r>
              <a:rPr lang="en-US" altLang="en-US" dirty="0"/>
              <a:t>, test Schirmer, etc.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Astfel</a:t>
            </a:r>
            <a:r>
              <a:rPr lang="en-US" altLang="en-US" dirty="0"/>
              <a:t> </a:t>
            </a:r>
            <a:r>
              <a:rPr lang="en-US" altLang="en-US" dirty="0" err="1"/>
              <a:t>grupul</a:t>
            </a:r>
            <a:r>
              <a:rPr lang="en-US" altLang="en-US" dirty="0"/>
              <a:t> </a:t>
            </a:r>
            <a:r>
              <a:rPr lang="en-US" altLang="en-US" dirty="0" err="1"/>
              <a:t>țintă</a:t>
            </a:r>
            <a:r>
              <a:rPr lang="en-US" altLang="en-US" dirty="0"/>
              <a:t> al </a:t>
            </a:r>
            <a:r>
              <a:rPr lang="en-US" altLang="en-US" dirty="0" err="1"/>
              <a:t>acestui</a:t>
            </a:r>
            <a:r>
              <a:rPr lang="en-US" altLang="en-US" dirty="0"/>
              <a:t> </a:t>
            </a:r>
            <a:r>
              <a:rPr lang="en-US" altLang="en-US" dirty="0" err="1"/>
              <a:t>serviciu</a:t>
            </a:r>
            <a:r>
              <a:rPr lang="en-US" altLang="en-US" dirty="0"/>
              <a:t> medical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alcătuit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din: </a:t>
            </a:r>
            <a:r>
              <a:rPr lang="en-US" altLang="en-US" dirty="0" err="1"/>
              <a:t>persoane</a:t>
            </a:r>
            <a:r>
              <a:rPr lang="en-US" altLang="en-US" dirty="0"/>
              <a:t> </a:t>
            </a:r>
            <a:r>
              <a:rPr lang="en-US" altLang="en-US" dirty="0" err="1"/>
              <a:t>vârstnice</a:t>
            </a:r>
            <a:r>
              <a:rPr lang="en-US" altLang="en-US" dirty="0"/>
              <a:t> cu </a:t>
            </a:r>
            <a:r>
              <a:rPr lang="en-US" altLang="en-US" dirty="0" err="1"/>
              <a:t>venituri</a:t>
            </a:r>
            <a:r>
              <a:rPr lang="en-US" altLang="en-US" dirty="0"/>
              <a:t> </a:t>
            </a:r>
            <a:r>
              <a:rPr lang="en-US" altLang="en-US" dirty="0" err="1"/>
              <a:t>reduse</a:t>
            </a:r>
            <a:r>
              <a:rPr lang="en-US" altLang="en-US" dirty="0"/>
              <a:t>, </a:t>
            </a:r>
            <a:r>
              <a:rPr lang="en-US" altLang="en-US" dirty="0" err="1"/>
              <a:t>persoane</a:t>
            </a:r>
            <a:r>
              <a:rPr lang="en-US" altLang="en-US" dirty="0"/>
              <a:t> cu </a:t>
            </a:r>
          </a:p>
          <a:p>
            <a:pPr>
              <a:defRPr/>
            </a:pPr>
            <a:r>
              <a:rPr lang="en-US" altLang="en-US" dirty="0"/>
              <a:t>handicap, </a:t>
            </a:r>
            <a:r>
              <a:rPr lang="en-US" altLang="en-US" dirty="0" err="1"/>
              <a:t>persoane</a:t>
            </a:r>
            <a:r>
              <a:rPr lang="en-US" altLang="en-US" dirty="0"/>
              <a:t> </a:t>
            </a:r>
            <a:r>
              <a:rPr lang="en-US" altLang="en-US" dirty="0" err="1"/>
              <a:t>instituționalizate</a:t>
            </a:r>
            <a:r>
              <a:rPr lang="en-US" altLang="en-US" dirty="0"/>
              <a:t>, </a:t>
            </a:r>
            <a:r>
              <a:rPr lang="en-US" altLang="en-US" dirty="0" err="1"/>
              <a:t>copii</a:t>
            </a:r>
            <a:r>
              <a:rPr lang="en-US" altLang="en-US" dirty="0"/>
              <a:t> </a:t>
            </a:r>
            <a:r>
              <a:rPr lang="en-US" altLang="en-US" dirty="0" err="1"/>
              <a:t>provenind</a:t>
            </a:r>
            <a:r>
              <a:rPr lang="en-US" altLang="en-US" dirty="0"/>
              <a:t> din </a:t>
            </a:r>
          </a:p>
          <a:p>
            <a:pPr>
              <a:defRPr/>
            </a:pPr>
            <a:r>
              <a:rPr lang="en-US" altLang="en-US" dirty="0" err="1"/>
              <a:t>familii</a:t>
            </a:r>
            <a:r>
              <a:rPr lang="en-US" altLang="en-US" dirty="0"/>
              <a:t> cu </a:t>
            </a:r>
            <a:r>
              <a:rPr lang="en-US" altLang="en-US" dirty="0" err="1"/>
              <a:t>risc</a:t>
            </a:r>
            <a:r>
              <a:rPr lang="en-US" altLang="en-US" dirty="0"/>
              <a:t> </a:t>
            </a:r>
            <a:r>
              <a:rPr lang="en-US" altLang="en-US" dirty="0" err="1"/>
              <a:t>crescut</a:t>
            </a:r>
            <a:r>
              <a:rPr lang="en-US" altLang="en-US" dirty="0"/>
              <a:t> de </a:t>
            </a:r>
            <a:r>
              <a:rPr lang="en-US" altLang="en-US" dirty="0" err="1"/>
              <a:t>marginalizare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, </a:t>
            </a:r>
            <a:r>
              <a:rPr lang="en-US" altLang="en-US" dirty="0" err="1"/>
              <a:t>beneficiari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de </a:t>
            </a:r>
            <a:r>
              <a:rPr lang="en-US" altLang="en-US" dirty="0" err="1"/>
              <a:t>ajutor</a:t>
            </a:r>
            <a:r>
              <a:rPr lang="en-US" altLang="en-US" dirty="0"/>
              <a:t> social, </a:t>
            </a:r>
            <a:r>
              <a:rPr lang="en-US" altLang="en-US" dirty="0" err="1"/>
              <a:t>alte</a:t>
            </a:r>
            <a:r>
              <a:rPr lang="en-US" altLang="en-US" dirty="0"/>
              <a:t> </a:t>
            </a:r>
            <a:r>
              <a:rPr lang="en-US" altLang="en-US" dirty="0" err="1"/>
              <a:t>cazuri</a:t>
            </a:r>
            <a:r>
              <a:rPr lang="en-US" altLang="en-US" dirty="0"/>
              <a:t> </a:t>
            </a:r>
            <a:r>
              <a:rPr lang="en-US" altLang="en-US" dirty="0" err="1"/>
              <a:t>aflate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evidenţa</a:t>
            </a:r>
            <a:r>
              <a:rPr lang="en-US" altLang="en-US" dirty="0"/>
              <a:t> </a:t>
            </a:r>
            <a:r>
              <a:rPr lang="en-US" altLang="en-US" dirty="0" err="1"/>
              <a:t>serviciilor</a:t>
            </a:r>
            <a:r>
              <a:rPr lang="en-US" altLang="en-US" dirty="0"/>
              <a:t> de </a:t>
            </a:r>
          </a:p>
          <a:p>
            <a:pPr>
              <a:defRPr/>
            </a:pPr>
            <a:r>
              <a:rPr lang="en-US" altLang="en-US" dirty="0" err="1"/>
              <a:t>asistenţă</a:t>
            </a:r>
            <a:r>
              <a:rPr lang="en-US" altLang="en-US" dirty="0"/>
              <a:t> </a:t>
            </a:r>
            <a:r>
              <a:rPr lang="en-US" altLang="en-US" dirty="0" err="1"/>
              <a:t>socială</a:t>
            </a:r>
            <a:r>
              <a:rPr lang="en-US" altLang="en-US" dirty="0"/>
              <a:t> pe </a:t>
            </a:r>
            <a:r>
              <a:rPr lang="en-US" altLang="en-US" dirty="0" err="1"/>
              <a:t>bază</a:t>
            </a:r>
            <a:r>
              <a:rPr lang="en-US" altLang="en-US" dirty="0"/>
              <a:t> de </a:t>
            </a:r>
            <a:r>
              <a:rPr lang="en-US" altLang="en-US" dirty="0" err="1"/>
              <a:t>referire</a:t>
            </a:r>
            <a:r>
              <a:rPr lang="en-US" altLang="en-US" dirty="0"/>
              <a:t> </a:t>
            </a:r>
            <a:r>
              <a:rPr lang="en-US" altLang="en-US" dirty="0" err="1"/>
              <a:t>scrisă</a:t>
            </a:r>
            <a:r>
              <a:rPr lang="en-US" altLang="en-US" dirty="0"/>
              <a:t> din </a:t>
            </a:r>
            <a:r>
              <a:rPr lang="en-US" altLang="en-US" dirty="0" err="1"/>
              <a:t>partea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DGASPC S 1 (</a:t>
            </a:r>
            <a:r>
              <a:rPr lang="en-US" altLang="en-US" dirty="0" err="1"/>
              <a:t>persoane</a:t>
            </a:r>
            <a:r>
              <a:rPr lang="en-US" altLang="en-US" dirty="0"/>
              <a:t> </a:t>
            </a:r>
            <a:r>
              <a:rPr lang="en-US" altLang="en-US" dirty="0" err="1"/>
              <a:t>fără</a:t>
            </a:r>
            <a:r>
              <a:rPr lang="en-US" altLang="en-US" dirty="0"/>
              <a:t> </a:t>
            </a:r>
            <a:r>
              <a:rPr lang="en-US" altLang="en-US" dirty="0" err="1"/>
              <a:t>identitate</a:t>
            </a:r>
            <a:r>
              <a:rPr lang="en-US" altLang="en-US" dirty="0"/>
              <a:t> </a:t>
            </a:r>
            <a:r>
              <a:rPr lang="en-US" altLang="en-US" dirty="0" err="1"/>
              <a:t>identificate</a:t>
            </a:r>
            <a:r>
              <a:rPr lang="en-US" altLang="en-US" dirty="0"/>
              <a:t> pe </a:t>
            </a:r>
            <a:r>
              <a:rPr lang="en-US" altLang="en-US" dirty="0" err="1"/>
              <a:t>raza</a:t>
            </a:r>
            <a:r>
              <a:rPr lang="en-US" altLang="en-US" dirty="0"/>
              <a:t> </a:t>
            </a:r>
            <a:r>
              <a:rPr lang="en-US" altLang="en-US" dirty="0" err="1"/>
              <a:t>sectorului</a:t>
            </a:r>
            <a:r>
              <a:rPr lang="en-US" altLang="en-US" dirty="0"/>
              <a:t> 1, </a:t>
            </a:r>
            <a:r>
              <a:rPr lang="en-US" altLang="en-US" dirty="0" err="1"/>
              <a:t>etc</a:t>
            </a:r>
            <a:r>
              <a:rPr lang="en-US" altLang="en-US" dirty="0"/>
              <a:t>);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F1069-59F2-4A45-B037-22E0C45B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29300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ASISTENȚĂ MEDICALĂ COMUNITARĂ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000" dirty="0" err="1"/>
              <a:t>Obstretica</a:t>
            </a:r>
            <a:r>
              <a:rPr lang="en-US" altLang="en-US" sz="2000" dirty="0"/>
              <a:t> - </a:t>
            </a:r>
            <a:r>
              <a:rPr lang="en-US" altLang="en-US" sz="2000" dirty="0" err="1"/>
              <a:t>Ginecologie</a:t>
            </a:r>
            <a:endParaRPr lang="ko-KR" alt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489121"/>
            <a:ext cx="8748464" cy="504056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Cabinetul</a:t>
            </a:r>
            <a:r>
              <a:rPr lang="en-US" altLang="en-US" dirty="0"/>
              <a:t> de </a:t>
            </a:r>
            <a:r>
              <a:rPr lang="en-US" altLang="en-US" dirty="0" err="1"/>
              <a:t>Obsterica-Ginecologie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coordonat</a:t>
            </a:r>
            <a:r>
              <a:rPr lang="en-US" altLang="en-US" dirty="0"/>
              <a:t> de Dr. </a:t>
            </a:r>
            <a:r>
              <a:rPr lang="en-US" altLang="en-US" dirty="0" err="1"/>
              <a:t>Bican</a:t>
            </a:r>
            <a:r>
              <a:rPr lang="en-US" altLang="en-US" dirty="0"/>
              <a:t> Florin </a:t>
            </a:r>
            <a:r>
              <a:rPr lang="en-US" altLang="en-US" dirty="0" err="1"/>
              <a:t>și</a:t>
            </a:r>
            <a:r>
              <a:rPr lang="en-US" altLang="en-US" dirty="0"/>
              <a:t> DR. Roman </a:t>
            </a:r>
            <a:r>
              <a:rPr lang="en-US" altLang="en-US" dirty="0" err="1"/>
              <a:t>Irinel</a:t>
            </a:r>
            <a:r>
              <a:rPr lang="en-US" altLang="en-US" dirty="0"/>
              <a:t>.                                                     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Prezentarea</a:t>
            </a:r>
            <a:r>
              <a:rPr lang="en-US" altLang="en-US" dirty="0"/>
              <a:t> la un </a:t>
            </a:r>
            <a:r>
              <a:rPr lang="en-US" altLang="en-US" dirty="0" err="1"/>
              <a:t>examen</a:t>
            </a:r>
            <a:r>
              <a:rPr lang="en-US" altLang="en-US" dirty="0"/>
              <a:t> </a:t>
            </a:r>
            <a:r>
              <a:rPr lang="en-US" altLang="en-US" dirty="0" err="1"/>
              <a:t>ginecologic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recomandată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oricare</a:t>
            </a:r>
            <a:r>
              <a:rPr lang="en-US" altLang="en-US" dirty="0"/>
              <a:t> </a:t>
            </a:r>
            <a:r>
              <a:rPr lang="en-US" altLang="en-US" dirty="0" err="1"/>
              <a:t>dintre</a:t>
            </a:r>
            <a:r>
              <a:rPr lang="en-US" altLang="en-US" dirty="0"/>
              <a:t> </a:t>
            </a:r>
            <a:r>
              <a:rPr lang="en-US" altLang="en-US" dirty="0" err="1"/>
              <a:t>următoarele</a:t>
            </a:r>
            <a:r>
              <a:rPr lang="en-US" altLang="en-US" dirty="0"/>
              <a:t> </a:t>
            </a:r>
            <a:r>
              <a:rPr lang="en-US" altLang="en-US" dirty="0" err="1"/>
              <a:t>simptome</a:t>
            </a:r>
            <a:r>
              <a:rPr lang="en-US" altLang="en-US" dirty="0"/>
              <a:t> </a:t>
            </a:r>
            <a:r>
              <a:rPr lang="en-US" altLang="en-US" dirty="0" err="1"/>
              <a:t>nou</a:t>
            </a:r>
            <a:r>
              <a:rPr lang="en-US" altLang="en-US" dirty="0"/>
              <a:t> </a:t>
            </a:r>
            <a:r>
              <a:rPr lang="en-US" altLang="en-US" dirty="0" err="1"/>
              <a:t>apărute</a:t>
            </a:r>
            <a:r>
              <a:rPr lang="en-US" altLang="en-US" dirty="0"/>
              <a:t>: </a:t>
            </a:r>
            <a:r>
              <a:rPr lang="en-US" altLang="en-US" dirty="0" err="1"/>
              <a:t>scurgeri</a:t>
            </a:r>
            <a:r>
              <a:rPr lang="en-US" altLang="en-US" dirty="0"/>
              <a:t> </a:t>
            </a:r>
            <a:r>
              <a:rPr lang="en-US" altLang="en-US" dirty="0" err="1"/>
              <a:t>vaginale</a:t>
            </a:r>
            <a:r>
              <a:rPr lang="en-US" altLang="en-US" dirty="0"/>
              <a:t> </a:t>
            </a:r>
            <a:r>
              <a:rPr lang="en-US" altLang="en-US" dirty="0" err="1"/>
              <a:t>ce</a:t>
            </a:r>
            <a:r>
              <a:rPr lang="en-US" altLang="en-US" dirty="0"/>
              <a:t> </a:t>
            </a:r>
            <a:r>
              <a:rPr lang="en-US" altLang="en-US" dirty="0" err="1"/>
              <a:t>provoacă</a:t>
            </a:r>
            <a:r>
              <a:rPr lang="en-US" altLang="en-US" dirty="0"/>
              <a:t> </a:t>
            </a:r>
            <a:r>
              <a:rPr lang="en-US" altLang="en-US" dirty="0" err="1"/>
              <a:t>mâncărimi</a:t>
            </a:r>
            <a:r>
              <a:rPr lang="en-US" altLang="en-US" dirty="0"/>
              <a:t>, </a:t>
            </a:r>
            <a:r>
              <a:rPr lang="en-US" altLang="en-US" dirty="0" err="1"/>
              <a:t>arsuri</a:t>
            </a:r>
            <a:r>
              <a:rPr lang="en-US" altLang="en-US" dirty="0"/>
              <a:t>, </a:t>
            </a:r>
            <a:r>
              <a:rPr lang="en-US" altLang="en-US" dirty="0" err="1"/>
              <a:t>sângerări</a:t>
            </a:r>
            <a:r>
              <a:rPr lang="en-US" altLang="en-US" dirty="0"/>
              <a:t> </a:t>
            </a:r>
            <a:r>
              <a:rPr lang="en-US" altLang="en-US" dirty="0" err="1"/>
              <a:t>vaginale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afara</a:t>
            </a:r>
            <a:r>
              <a:rPr lang="en-US" altLang="en-US" dirty="0"/>
              <a:t> </a:t>
            </a:r>
            <a:r>
              <a:rPr lang="en-US" altLang="en-US" dirty="0" err="1"/>
              <a:t>perioadei</a:t>
            </a:r>
            <a:r>
              <a:rPr lang="en-US" altLang="en-US" dirty="0"/>
              <a:t> de </a:t>
            </a:r>
            <a:r>
              <a:rPr lang="en-US" altLang="en-US" dirty="0" err="1"/>
              <a:t>menstruație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după</a:t>
            </a:r>
            <a:r>
              <a:rPr lang="en-US" altLang="en-US" dirty="0"/>
              <a:t> un contact sexual, </a:t>
            </a:r>
            <a:r>
              <a:rPr lang="en-US" altLang="en-US" dirty="0" err="1"/>
              <a:t>dureri</a:t>
            </a:r>
            <a:r>
              <a:rPr lang="en-US" altLang="en-US" dirty="0"/>
              <a:t> </a:t>
            </a:r>
            <a:r>
              <a:rPr lang="en-US" altLang="en-US" dirty="0" err="1"/>
              <a:t>neobișnuite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perioada</a:t>
            </a:r>
            <a:r>
              <a:rPr lang="en-US" altLang="en-US" dirty="0"/>
              <a:t> </a:t>
            </a:r>
            <a:r>
              <a:rPr lang="en-US" altLang="en-US" dirty="0" err="1"/>
              <a:t>menstruației</a:t>
            </a:r>
            <a:r>
              <a:rPr lang="en-US" altLang="en-US" dirty="0"/>
              <a:t>, </a:t>
            </a:r>
            <a:r>
              <a:rPr lang="en-US" altLang="en-US" dirty="0" err="1"/>
              <a:t>sângerări</a:t>
            </a:r>
            <a:r>
              <a:rPr lang="en-US" altLang="en-US" dirty="0"/>
              <a:t> </a:t>
            </a:r>
            <a:r>
              <a:rPr lang="en-US" altLang="en-US" dirty="0" err="1"/>
              <a:t>după</a:t>
            </a:r>
            <a:r>
              <a:rPr lang="en-US" altLang="en-US" dirty="0"/>
              <a:t> </a:t>
            </a:r>
            <a:r>
              <a:rPr lang="en-US" altLang="en-US" dirty="0" err="1"/>
              <a:t>instalarea</a:t>
            </a:r>
            <a:r>
              <a:rPr lang="en-US" altLang="en-US" dirty="0"/>
              <a:t> </a:t>
            </a:r>
            <a:r>
              <a:rPr lang="en-US" altLang="en-US" dirty="0" err="1"/>
              <a:t>menopauzei</a:t>
            </a:r>
            <a:r>
              <a:rPr lang="en-US" altLang="en-US" dirty="0"/>
              <a:t>, </a:t>
            </a:r>
            <a:r>
              <a:rPr lang="en-US" altLang="en-US" dirty="0" err="1"/>
              <a:t>întârzaieri</a:t>
            </a:r>
            <a:r>
              <a:rPr lang="en-US" altLang="en-US" dirty="0"/>
              <a:t> </a:t>
            </a:r>
            <a:r>
              <a:rPr lang="en-US" altLang="en-US" dirty="0" err="1"/>
              <a:t>repetate</a:t>
            </a:r>
            <a:r>
              <a:rPr lang="en-US" altLang="en-US" dirty="0"/>
              <a:t> ale </a:t>
            </a:r>
            <a:r>
              <a:rPr lang="en-US" altLang="en-US" dirty="0" err="1"/>
              <a:t>menstruației</a:t>
            </a:r>
            <a:r>
              <a:rPr lang="en-US" altLang="en-US" dirty="0"/>
              <a:t>.</a:t>
            </a:r>
          </a:p>
          <a:p>
            <a:pPr>
              <a:defRPr/>
            </a:pPr>
            <a:br>
              <a:rPr lang="en-US" altLang="en-US" dirty="0"/>
            </a:br>
            <a:r>
              <a:rPr lang="en-US" altLang="en-US" dirty="0" err="1"/>
              <a:t>Consultația</a:t>
            </a:r>
            <a:r>
              <a:rPr lang="en-US" altLang="en-US" dirty="0"/>
              <a:t> </a:t>
            </a:r>
            <a:r>
              <a:rPr lang="en-US" altLang="en-US" dirty="0" err="1"/>
              <a:t>ginecologică</a:t>
            </a:r>
            <a:r>
              <a:rPr lang="en-US" altLang="en-US" dirty="0"/>
              <a:t> </a:t>
            </a:r>
            <a:r>
              <a:rPr lang="en-US" altLang="en-US" dirty="0" err="1"/>
              <a:t>constă</a:t>
            </a:r>
            <a:r>
              <a:rPr lang="en-US" altLang="en-US" dirty="0"/>
              <a:t> </a:t>
            </a:r>
            <a:r>
              <a:rPr lang="en-US" altLang="en-US" dirty="0" err="1"/>
              <a:t>într</a:t>
            </a:r>
            <a:r>
              <a:rPr lang="en-US" altLang="en-US" dirty="0"/>
              <a:t>-un </a:t>
            </a:r>
            <a:r>
              <a:rPr lang="en-US" altLang="en-US" dirty="0" err="1"/>
              <a:t>examen</a:t>
            </a:r>
            <a:r>
              <a:rPr lang="en-US" altLang="en-US" dirty="0"/>
              <a:t> abdominal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pelvian</a:t>
            </a:r>
            <a:r>
              <a:rPr lang="en-US" altLang="en-US" dirty="0"/>
              <a:t>, o </a:t>
            </a:r>
            <a:r>
              <a:rPr lang="en-US" altLang="en-US" dirty="0" err="1"/>
              <a:t>palpare</a:t>
            </a:r>
            <a:r>
              <a:rPr lang="en-US" altLang="en-US" dirty="0"/>
              <a:t> a </a:t>
            </a:r>
            <a:r>
              <a:rPr lang="en-US" altLang="en-US" dirty="0" err="1"/>
              <a:t>sânilor</a:t>
            </a:r>
            <a:r>
              <a:rPr lang="en-US" altLang="en-US" dirty="0"/>
              <a:t>, o </a:t>
            </a:r>
            <a:r>
              <a:rPr lang="en-US" altLang="en-US" dirty="0" err="1"/>
              <a:t>citologie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test </a:t>
            </a:r>
            <a:r>
              <a:rPr lang="en-US" altLang="en-US" dirty="0" err="1"/>
              <a:t>Babeș</a:t>
            </a:r>
            <a:r>
              <a:rPr lang="en-US" altLang="en-US" dirty="0"/>
              <a:t> </a:t>
            </a:r>
            <a:r>
              <a:rPr lang="en-US" altLang="en-US" dirty="0" err="1"/>
              <a:t>Papanicolau</a:t>
            </a:r>
            <a:r>
              <a:rPr lang="en-US" altLang="en-US" dirty="0"/>
              <a:t> </a:t>
            </a:r>
            <a:r>
              <a:rPr lang="en-US" altLang="en-US" dirty="0" err="1"/>
              <a:t>prin</a:t>
            </a:r>
            <a:r>
              <a:rPr lang="en-US" altLang="en-US" dirty="0"/>
              <a:t> </a:t>
            </a:r>
            <a:r>
              <a:rPr lang="en-US" altLang="en-US" dirty="0" err="1"/>
              <a:t>intermediul</a:t>
            </a:r>
            <a:r>
              <a:rPr lang="en-US" altLang="en-US" dirty="0"/>
              <a:t> </a:t>
            </a:r>
            <a:r>
              <a:rPr lang="en-US" altLang="en-US" dirty="0" err="1"/>
              <a:t>căruia</a:t>
            </a:r>
            <a:r>
              <a:rPr lang="en-US" altLang="en-US" dirty="0"/>
              <a:t> se </a:t>
            </a:r>
            <a:r>
              <a:rPr lang="en-US" altLang="en-US" dirty="0" err="1"/>
              <a:t>ia</a:t>
            </a:r>
            <a:r>
              <a:rPr lang="en-US" altLang="en-US" dirty="0"/>
              <a:t> o </a:t>
            </a:r>
            <a:r>
              <a:rPr lang="en-US" altLang="en-US" dirty="0" err="1"/>
              <a:t>mostră</a:t>
            </a:r>
            <a:r>
              <a:rPr lang="en-US" altLang="en-US" dirty="0"/>
              <a:t> din </a:t>
            </a:r>
            <a:r>
              <a:rPr lang="en-US" altLang="en-US" dirty="0" err="1"/>
              <a:t>țesut</a:t>
            </a:r>
            <a:r>
              <a:rPr lang="en-US" altLang="en-US" dirty="0"/>
              <a:t>, </a:t>
            </a:r>
            <a:r>
              <a:rPr lang="en-US" altLang="en-US" dirty="0" err="1"/>
              <a:t>pentru</a:t>
            </a:r>
            <a:r>
              <a:rPr lang="en-US" altLang="en-US" dirty="0"/>
              <a:t> o </a:t>
            </a:r>
            <a:r>
              <a:rPr lang="en-US" altLang="en-US" dirty="0" err="1"/>
              <a:t>analiză</a:t>
            </a:r>
            <a:r>
              <a:rPr lang="en-US" altLang="en-US" dirty="0"/>
              <a:t> </a:t>
            </a:r>
            <a:r>
              <a:rPr lang="en-US" altLang="en-US" dirty="0" err="1"/>
              <a:t>ulterioară</a:t>
            </a:r>
            <a:r>
              <a:rPr lang="en-US" altLang="en-US" dirty="0"/>
              <a:t>. </a:t>
            </a:r>
            <a:r>
              <a:rPr lang="en-US" altLang="en-US" dirty="0" err="1"/>
              <a:t>Citologia</a:t>
            </a:r>
            <a:r>
              <a:rPr lang="en-US" altLang="en-US" dirty="0"/>
              <a:t> </a:t>
            </a:r>
            <a:r>
              <a:rPr lang="en-US" altLang="en-US" dirty="0" err="1"/>
              <a:t>detectează</a:t>
            </a:r>
            <a:r>
              <a:rPr lang="en-US" altLang="en-US" dirty="0"/>
              <a:t> </a:t>
            </a:r>
            <a:r>
              <a:rPr lang="en-US" altLang="en-US" dirty="0" err="1"/>
              <a:t>orice</a:t>
            </a:r>
            <a:r>
              <a:rPr lang="en-US" altLang="en-US" dirty="0"/>
              <a:t> </a:t>
            </a:r>
            <a:r>
              <a:rPr lang="en-US" altLang="en-US" dirty="0" err="1"/>
              <a:t>schimbare</a:t>
            </a:r>
            <a:r>
              <a:rPr lang="en-US" altLang="en-US" dirty="0"/>
              <a:t> </a:t>
            </a:r>
            <a:r>
              <a:rPr lang="en-US" altLang="en-US" dirty="0" err="1"/>
              <a:t>genitală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alertează</a:t>
            </a:r>
            <a:r>
              <a:rPr lang="en-US" altLang="en-US" dirty="0"/>
              <a:t> cu </a:t>
            </a:r>
            <a:r>
              <a:rPr lang="en-US" altLang="en-US" dirty="0" err="1"/>
              <a:t>privire</a:t>
            </a:r>
            <a:r>
              <a:rPr lang="en-US" altLang="en-US" dirty="0"/>
              <a:t> la </a:t>
            </a:r>
            <a:r>
              <a:rPr lang="en-US" altLang="en-US" dirty="0" err="1"/>
              <a:t>posibilele</a:t>
            </a:r>
            <a:r>
              <a:rPr lang="en-US" altLang="en-US" dirty="0"/>
              <a:t> </a:t>
            </a:r>
            <a:r>
              <a:rPr lang="en-US" altLang="en-US" dirty="0" err="1"/>
              <a:t>anormalități</a:t>
            </a:r>
            <a:r>
              <a:rPr lang="en-US" altLang="en-US" dirty="0"/>
              <a:t> ale </a:t>
            </a:r>
            <a:r>
              <a:rPr lang="en-US" altLang="en-US" dirty="0" err="1"/>
              <a:t>celulelor</a:t>
            </a:r>
            <a:r>
              <a:rPr lang="en-US" altLang="en-US" dirty="0"/>
              <a:t>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cadrul</a:t>
            </a:r>
            <a:r>
              <a:rPr lang="en-US" altLang="en-US" dirty="0"/>
              <a:t> </a:t>
            </a:r>
            <a:r>
              <a:rPr lang="en-US" altLang="en-US" dirty="0" err="1"/>
              <a:t>cabinetului</a:t>
            </a:r>
            <a:r>
              <a:rPr lang="en-US" altLang="en-US" dirty="0"/>
              <a:t> de </a:t>
            </a:r>
            <a:r>
              <a:rPr lang="en-US" altLang="en-US" dirty="0" err="1"/>
              <a:t>Obsterica-Ginecologie</a:t>
            </a:r>
            <a:r>
              <a:rPr lang="en-US" altLang="en-US" dirty="0"/>
              <a:t> se </a:t>
            </a:r>
            <a:r>
              <a:rPr lang="en-US" altLang="en-US" dirty="0" err="1"/>
              <a:t>oferă</a:t>
            </a:r>
            <a:r>
              <a:rPr lang="en-US" altLang="en-US" dirty="0"/>
              <a:t> </a:t>
            </a:r>
            <a:r>
              <a:rPr lang="en-US" altLang="en-US" dirty="0" err="1"/>
              <a:t>următoarele</a:t>
            </a:r>
            <a:r>
              <a:rPr lang="en-US" altLang="en-US" dirty="0"/>
              <a:t> </a:t>
            </a:r>
            <a:r>
              <a:rPr lang="en-US" altLang="en-US" dirty="0" err="1"/>
              <a:t>servicii</a:t>
            </a:r>
            <a:r>
              <a:rPr lang="en-US" altLang="en-US" dirty="0"/>
              <a:t>: </a:t>
            </a:r>
            <a:r>
              <a:rPr lang="en-US" altLang="en-US" dirty="0" err="1"/>
              <a:t>consultație</a:t>
            </a:r>
            <a:r>
              <a:rPr lang="en-US" altLang="en-US" dirty="0"/>
              <a:t> </a:t>
            </a:r>
            <a:r>
              <a:rPr lang="en-US" altLang="en-US" dirty="0" err="1"/>
              <a:t>ginecologică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senologica</a:t>
            </a:r>
            <a:r>
              <a:rPr lang="en-US" altLang="en-US" dirty="0"/>
              <a:t>, </a:t>
            </a:r>
            <a:r>
              <a:rPr lang="en-US" altLang="en-US" dirty="0" err="1"/>
              <a:t>consultație</a:t>
            </a:r>
            <a:r>
              <a:rPr lang="en-US" altLang="en-US" dirty="0"/>
              <a:t> </a:t>
            </a:r>
            <a:r>
              <a:rPr lang="en-US" altLang="en-US" dirty="0" err="1"/>
              <a:t>obstetricala</a:t>
            </a:r>
            <a:r>
              <a:rPr lang="en-US" altLang="en-US" dirty="0"/>
              <a:t>, </a:t>
            </a:r>
            <a:r>
              <a:rPr lang="en-US" altLang="en-US" dirty="0" err="1"/>
              <a:t>ecografie</a:t>
            </a:r>
            <a:r>
              <a:rPr lang="en-US" altLang="en-US" dirty="0"/>
              <a:t>  </a:t>
            </a:r>
            <a:r>
              <a:rPr lang="en-US" altLang="en-US" dirty="0" err="1"/>
              <a:t>pelvina</a:t>
            </a:r>
            <a:r>
              <a:rPr lang="en-US" altLang="en-US" dirty="0"/>
              <a:t> </a:t>
            </a:r>
            <a:r>
              <a:rPr lang="en-US" altLang="en-US" dirty="0" err="1"/>
              <a:t>transvaginala</a:t>
            </a:r>
            <a:r>
              <a:rPr lang="en-US" altLang="en-US" dirty="0"/>
              <a:t>, </a:t>
            </a:r>
            <a:r>
              <a:rPr lang="en-US" altLang="en-US" dirty="0" err="1"/>
              <a:t>ecografie</a:t>
            </a:r>
            <a:r>
              <a:rPr lang="en-US" altLang="en-US" dirty="0"/>
              <a:t>  de </a:t>
            </a:r>
            <a:r>
              <a:rPr lang="en-US" altLang="en-US" dirty="0" err="1"/>
              <a:t>sarcină</a:t>
            </a:r>
            <a:r>
              <a:rPr lang="en-US" altLang="en-US" dirty="0"/>
              <a:t> 2D </a:t>
            </a:r>
            <a:r>
              <a:rPr lang="en-US" altLang="en-US" dirty="0" err="1"/>
              <a:t>și</a:t>
            </a:r>
            <a:r>
              <a:rPr lang="en-US" altLang="en-US" dirty="0"/>
              <a:t> 3D: </a:t>
            </a:r>
            <a:r>
              <a:rPr lang="en-US" altLang="en-US" dirty="0" err="1"/>
              <a:t>trimestrul</a:t>
            </a:r>
            <a:r>
              <a:rPr lang="en-US" altLang="en-US" dirty="0"/>
              <a:t> I, </a:t>
            </a:r>
            <a:r>
              <a:rPr lang="en-US" altLang="en-US" dirty="0" err="1"/>
              <a:t>trimestrul</a:t>
            </a:r>
            <a:r>
              <a:rPr lang="en-US" altLang="en-US" dirty="0"/>
              <a:t> II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trimestrul</a:t>
            </a:r>
            <a:r>
              <a:rPr lang="en-US" altLang="en-US" dirty="0"/>
              <a:t> III (</a:t>
            </a:r>
            <a:r>
              <a:rPr lang="en-US" altLang="en-US" dirty="0" err="1"/>
              <a:t>fără</a:t>
            </a:r>
            <a:r>
              <a:rPr lang="en-US" altLang="en-US" dirty="0"/>
              <a:t> </a:t>
            </a:r>
            <a:r>
              <a:rPr lang="en-US" altLang="en-US" dirty="0" err="1"/>
              <a:t>morfologie</a:t>
            </a:r>
            <a:r>
              <a:rPr lang="en-US" altLang="en-US" dirty="0"/>
              <a:t> </a:t>
            </a:r>
            <a:r>
              <a:rPr lang="en-US" altLang="en-US" dirty="0" err="1"/>
              <a:t>fetală</a:t>
            </a:r>
            <a:r>
              <a:rPr lang="en-US" altLang="en-US" dirty="0"/>
              <a:t>) cu </a:t>
            </a:r>
            <a:r>
              <a:rPr lang="en-US" altLang="en-US" dirty="0" err="1"/>
              <a:t>ecograf</a:t>
            </a:r>
            <a:r>
              <a:rPr lang="en-US" altLang="en-US" dirty="0"/>
              <a:t>  de ultima </a:t>
            </a:r>
            <a:r>
              <a:rPr lang="en-US" altLang="en-US" dirty="0" err="1"/>
              <a:t>generație</a:t>
            </a:r>
            <a:r>
              <a:rPr lang="en-US" altLang="en-US" dirty="0"/>
              <a:t> - GE LOGIQ S8, </a:t>
            </a:r>
            <a:r>
              <a:rPr lang="en-US" altLang="en-US" dirty="0" err="1"/>
              <a:t>ecografie</a:t>
            </a:r>
            <a:r>
              <a:rPr lang="en-US" altLang="en-US" dirty="0"/>
              <a:t> </a:t>
            </a:r>
            <a:r>
              <a:rPr lang="en-US" altLang="en-US" dirty="0" err="1"/>
              <a:t>monitorizare</a:t>
            </a:r>
            <a:r>
              <a:rPr lang="en-US" altLang="en-US" dirty="0"/>
              <a:t> </a:t>
            </a:r>
            <a:r>
              <a:rPr lang="en-US" altLang="en-US" dirty="0" err="1"/>
              <a:t>foliculara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tratamentele</a:t>
            </a:r>
            <a:r>
              <a:rPr lang="en-US" altLang="en-US" dirty="0"/>
              <a:t> de </a:t>
            </a:r>
            <a:r>
              <a:rPr lang="en-US" altLang="en-US" dirty="0" err="1"/>
              <a:t>infertilitate</a:t>
            </a:r>
            <a:r>
              <a:rPr lang="en-US" altLang="en-US" dirty="0"/>
              <a:t>, </a:t>
            </a:r>
            <a:r>
              <a:rPr lang="en-US" altLang="en-US" dirty="0" err="1"/>
              <a:t>monitorizare</a:t>
            </a:r>
            <a:r>
              <a:rPr lang="en-US" altLang="en-US" dirty="0"/>
              <a:t>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normală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sarcină</a:t>
            </a:r>
            <a:r>
              <a:rPr lang="en-US" altLang="en-US" dirty="0"/>
              <a:t> cu </a:t>
            </a:r>
            <a:r>
              <a:rPr lang="en-US" altLang="en-US" dirty="0" err="1"/>
              <a:t>risc</a:t>
            </a:r>
            <a:r>
              <a:rPr lang="en-US" altLang="en-US" dirty="0"/>
              <a:t>, </a:t>
            </a:r>
            <a:r>
              <a:rPr lang="en-US" altLang="en-US" dirty="0" err="1"/>
              <a:t>videocolposcopie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leziuni</a:t>
            </a:r>
            <a:r>
              <a:rPr lang="en-US" altLang="en-US" dirty="0"/>
              <a:t> </a:t>
            </a:r>
            <a:r>
              <a:rPr lang="en-US" altLang="en-US" dirty="0" err="1"/>
              <a:t>displazice</a:t>
            </a:r>
            <a:r>
              <a:rPr lang="en-US" altLang="en-US" dirty="0"/>
              <a:t> ale </a:t>
            </a:r>
            <a:r>
              <a:rPr lang="en-US" altLang="en-US" dirty="0" err="1"/>
              <a:t>colului</a:t>
            </a:r>
            <a:r>
              <a:rPr lang="en-US" altLang="en-US" dirty="0"/>
              <a:t> </a:t>
            </a:r>
            <a:r>
              <a:rPr lang="en-US" altLang="en-US" dirty="0" err="1"/>
              <a:t>uterin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vaginului</a:t>
            </a:r>
            <a:r>
              <a:rPr lang="en-US" altLang="en-US" dirty="0"/>
              <a:t>, </a:t>
            </a:r>
            <a:r>
              <a:rPr lang="en-US" altLang="en-US" dirty="0" err="1"/>
              <a:t>consiliere</a:t>
            </a:r>
            <a:r>
              <a:rPr lang="en-US" altLang="en-US" dirty="0"/>
              <a:t> </a:t>
            </a:r>
            <a:r>
              <a:rPr lang="en-US" altLang="en-US" dirty="0" err="1"/>
              <a:t>planing</a:t>
            </a:r>
            <a:r>
              <a:rPr lang="en-US" altLang="en-US" dirty="0"/>
              <a:t>  familial, </a:t>
            </a:r>
            <a:r>
              <a:rPr lang="en-US" altLang="en-US" dirty="0" err="1"/>
              <a:t>consiliere</a:t>
            </a:r>
            <a:r>
              <a:rPr lang="en-US" altLang="en-US" dirty="0"/>
              <a:t> </a:t>
            </a:r>
            <a:r>
              <a:rPr lang="en-US" altLang="en-US" dirty="0" err="1"/>
              <a:t>sterilitate</a:t>
            </a:r>
            <a:r>
              <a:rPr lang="en-US" altLang="en-US" dirty="0"/>
              <a:t>, </a:t>
            </a:r>
            <a:r>
              <a:rPr lang="en-US" altLang="en-US" dirty="0" err="1"/>
              <a:t>consiliere</a:t>
            </a:r>
            <a:r>
              <a:rPr lang="en-US" altLang="en-US" dirty="0"/>
              <a:t> </a:t>
            </a:r>
            <a:r>
              <a:rPr lang="en-US" altLang="en-US" dirty="0" err="1"/>
              <a:t>menopauză</a:t>
            </a:r>
            <a:r>
              <a:rPr lang="en-US" altLang="en-US" dirty="0"/>
              <a:t>, </a:t>
            </a:r>
            <a:r>
              <a:rPr lang="en-US" altLang="en-US" dirty="0" err="1"/>
              <a:t>montare</a:t>
            </a:r>
            <a:r>
              <a:rPr lang="en-US" altLang="en-US" dirty="0"/>
              <a:t> </a:t>
            </a:r>
            <a:r>
              <a:rPr lang="en-US" altLang="en-US" dirty="0" err="1"/>
              <a:t>sterilet</a:t>
            </a:r>
            <a:r>
              <a:rPr lang="en-US" altLang="en-US" dirty="0"/>
              <a:t> (Gold T, Cooper T, Mirena, </a:t>
            </a:r>
            <a:r>
              <a:rPr lang="en-US" altLang="en-US" dirty="0" err="1"/>
              <a:t>Jaydess</a:t>
            </a:r>
            <a:r>
              <a:rPr lang="en-US" altLang="en-US" dirty="0"/>
              <a:t>), </a:t>
            </a:r>
            <a:r>
              <a:rPr lang="en-US" altLang="en-US" dirty="0" err="1"/>
              <a:t>electrocauterizare</a:t>
            </a:r>
            <a:r>
              <a:rPr lang="en-US" altLang="en-US" dirty="0"/>
              <a:t> </a:t>
            </a:r>
            <a:r>
              <a:rPr lang="en-US" altLang="en-US" dirty="0" err="1"/>
              <a:t>leziuni</a:t>
            </a:r>
            <a:r>
              <a:rPr lang="en-US" altLang="en-US" dirty="0"/>
              <a:t> col, </a:t>
            </a:r>
            <a:r>
              <a:rPr lang="en-US" altLang="en-US" dirty="0" err="1"/>
              <a:t>vagin</a:t>
            </a:r>
            <a:r>
              <a:rPr lang="en-US" altLang="en-US" dirty="0"/>
              <a:t>, </a:t>
            </a:r>
            <a:r>
              <a:rPr lang="en-US" altLang="en-US" dirty="0" err="1"/>
              <a:t>vulvă</a:t>
            </a:r>
            <a:r>
              <a:rPr lang="en-US" altLang="en-US" dirty="0"/>
              <a:t>, </a:t>
            </a:r>
            <a:r>
              <a:rPr lang="en-US" altLang="en-US" dirty="0" err="1"/>
              <a:t>recoltare</a:t>
            </a:r>
            <a:r>
              <a:rPr lang="en-US" altLang="en-US" dirty="0"/>
              <a:t>: test </a:t>
            </a:r>
            <a:r>
              <a:rPr lang="en-US" altLang="en-US" dirty="0" err="1"/>
              <a:t>Papanicolau</a:t>
            </a:r>
            <a:r>
              <a:rPr lang="en-US" altLang="en-US" dirty="0"/>
              <a:t>, </a:t>
            </a:r>
            <a:r>
              <a:rPr lang="en-US" altLang="en-US" dirty="0" err="1"/>
              <a:t>secreție</a:t>
            </a:r>
            <a:r>
              <a:rPr lang="en-US" altLang="en-US" dirty="0"/>
              <a:t> </a:t>
            </a:r>
            <a:r>
              <a:rPr lang="en-US" altLang="en-US" dirty="0" err="1"/>
              <a:t>vaginală</a:t>
            </a:r>
            <a:r>
              <a:rPr lang="en-US" altLang="en-US" dirty="0"/>
              <a:t>, </a:t>
            </a:r>
            <a:r>
              <a:rPr lang="en-US" altLang="en-US" dirty="0" err="1"/>
              <a:t>culturi</a:t>
            </a:r>
            <a:r>
              <a:rPr lang="en-US" altLang="en-US" dirty="0"/>
              <a:t> col, Chlamydia, </a:t>
            </a:r>
            <a:r>
              <a:rPr lang="en-US" altLang="en-US" dirty="0" err="1"/>
              <a:t>Ureaplasma</a:t>
            </a:r>
            <a:r>
              <a:rPr lang="en-US" altLang="en-US" dirty="0"/>
              <a:t>, Mycoplasma, </a:t>
            </a:r>
            <a:r>
              <a:rPr lang="en-US" altLang="en-US" dirty="0" err="1"/>
              <a:t>streptococ</a:t>
            </a:r>
            <a:r>
              <a:rPr lang="en-US" altLang="en-US" dirty="0"/>
              <a:t> </a:t>
            </a:r>
            <a:r>
              <a:rPr lang="en-US" altLang="en-US" dirty="0" err="1"/>
              <a:t>grup</a:t>
            </a:r>
            <a:r>
              <a:rPr lang="en-US" altLang="en-US" dirty="0"/>
              <a:t> B, </a:t>
            </a:r>
            <a:r>
              <a:rPr lang="en-US" altLang="en-US" dirty="0" err="1"/>
              <a:t>secreție</a:t>
            </a:r>
            <a:r>
              <a:rPr lang="en-US" altLang="en-US" dirty="0"/>
              <a:t> </a:t>
            </a:r>
            <a:r>
              <a:rPr lang="en-US" altLang="en-US" dirty="0" err="1"/>
              <a:t>mamelonara</a:t>
            </a:r>
            <a:r>
              <a:rPr lang="en-US" altLang="en-US" dirty="0"/>
              <a:t>, </a:t>
            </a:r>
            <a:r>
              <a:rPr lang="en-US" altLang="en-US" dirty="0" err="1"/>
              <a:t>detecție</a:t>
            </a:r>
            <a:r>
              <a:rPr lang="en-US" altLang="en-US" dirty="0"/>
              <a:t>/</a:t>
            </a:r>
            <a:r>
              <a:rPr lang="en-US" altLang="en-US" dirty="0" err="1"/>
              <a:t>genotipare</a:t>
            </a:r>
            <a:r>
              <a:rPr lang="en-US" altLang="en-US" dirty="0"/>
              <a:t>  virus HPV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vaccinare</a:t>
            </a:r>
            <a:r>
              <a:rPr lang="en-US" altLang="en-US" dirty="0"/>
              <a:t> HPV, </a:t>
            </a:r>
            <a:r>
              <a:rPr lang="en-US" altLang="en-US" dirty="0" err="1"/>
              <a:t>biopsie</a:t>
            </a:r>
            <a:r>
              <a:rPr lang="en-US" altLang="en-US" dirty="0"/>
              <a:t> col </a:t>
            </a:r>
            <a:r>
              <a:rPr lang="en-US" altLang="en-US" dirty="0" err="1"/>
              <a:t>uterin</a:t>
            </a:r>
            <a:r>
              <a:rPr lang="en-US" altLang="en-US" dirty="0"/>
              <a:t>, </a:t>
            </a:r>
            <a:r>
              <a:rPr lang="en-US" altLang="en-US" dirty="0" err="1"/>
              <a:t>excizie</a:t>
            </a:r>
            <a:r>
              <a:rPr lang="en-US" altLang="en-US" dirty="0"/>
              <a:t> </a:t>
            </a:r>
            <a:r>
              <a:rPr lang="en-US" altLang="en-US" dirty="0" err="1"/>
              <a:t>polip</a:t>
            </a:r>
            <a:r>
              <a:rPr lang="en-US" altLang="en-US" dirty="0"/>
              <a:t> cervical.</a:t>
            </a:r>
          </a:p>
        </p:txBody>
      </p:sp>
    </p:spTree>
    <p:extLst>
      <p:ext uri="{BB962C8B-B14F-4D97-AF65-F5344CB8AC3E}">
        <p14:creationId xmlns:p14="http://schemas.microsoft.com/office/powerpoint/2010/main" val="139836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524328" cy="1077717"/>
          </a:xfrm>
        </p:spPr>
        <p:txBody>
          <a:bodyPr/>
          <a:lstStyle/>
          <a:p>
            <a:pPr algn="ctr"/>
            <a:r>
              <a:rPr lang="en-US" altLang="en-US" sz="3600" dirty="0"/>
              <a:t>ASISTENȚĂ MEDICALĂ </a:t>
            </a:r>
            <a:br>
              <a:rPr lang="en-US" altLang="en-US" sz="3600" dirty="0"/>
            </a:br>
            <a:r>
              <a:rPr lang="en-US" altLang="en-US" sz="3600" dirty="0"/>
              <a:t>COMUNITARĂ</a:t>
            </a:r>
            <a:br>
              <a:rPr lang="en-US" altLang="en-US" sz="3600" dirty="0"/>
            </a:br>
            <a:r>
              <a:rPr lang="en-US" altLang="en-US" sz="2000" dirty="0" err="1"/>
              <a:t>Radiologie</a:t>
            </a:r>
            <a:r>
              <a:rPr lang="en-US" altLang="en-US" sz="2000" dirty="0"/>
              <a:t> - </a:t>
            </a:r>
            <a:r>
              <a:rPr lang="en-US" altLang="en-US" sz="2000" dirty="0" err="1"/>
              <a:t>Imagistică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medicală</a:t>
            </a:r>
            <a:endParaRPr lang="ko-KR" alt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724128" y="2564904"/>
            <a:ext cx="2952328" cy="296494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cabinetului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persoanele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venituri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reduse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neasigurate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medical, care din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cauza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resurselor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financiare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limitate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își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consultație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calitate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decente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au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posibilitatea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beneficia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investigații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radiologice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ecografice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oferite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specialiști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domeniu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3B802-3A0D-4298-93C9-F7E91ABD2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4445239" cy="29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5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1866</Words>
  <Application>Microsoft Office PowerPoint</Application>
  <PresentationFormat>On-screen Show (4:3)</PresentationFormat>
  <Paragraphs>272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Office Theme</vt:lpstr>
      <vt:lpstr>Custom Design</vt:lpstr>
      <vt:lpstr>PowerPoint Presentation</vt:lpstr>
      <vt:lpstr>Complexul Multifuncțional Caraiman</vt:lpstr>
      <vt:lpstr>ORGANIZARE</vt:lpstr>
      <vt:lpstr>ASISTENȚĂ MEDICALĂ COMUNITARĂ Planificare Familială</vt:lpstr>
      <vt:lpstr>ASISTENȚĂ MEDICALĂ COMUNITARĂ Medicină de Familie </vt:lpstr>
      <vt:lpstr>ASISTENȚĂ MEDICALĂ  COMUNITARĂ Dermatologie</vt:lpstr>
      <vt:lpstr>ASISTENȚĂ MEDICALĂ COMUNITARĂ Oftalmologie</vt:lpstr>
      <vt:lpstr>ASISTENȚĂ MEDICALĂ COMUNITARĂ Obstretica - Ginecologie</vt:lpstr>
      <vt:lpstr>ASISTENȚĂ MEDICALĂ  COMUNITARĂ Radiologie - Imagistică medicală</vt:lpstr>
      <vt:lpstr>ASISTENȚĂ MEDICALĂ COMUNITARĂ Cardiologie</vt:lpstr>
      <vt:lpstr>ASISTENȚĂ MEDICALĂ  COMUNITARĂ Urologie</vt:lpstr>
      <vt:lpstr>ASISTENȚĂ MEDICALĂ COMUNITARĂ ORL</vt:lpstr>
      <vt:lpstr>ASISTENȚĂ MEDICALĂ COMUNITARĂ Oncologie</vt:lpstr>
      <vt:lpstr>ASISTENȚĂ MEDICALĂ  COMUNITARĂ Laborator Analize Medicale</vt:lpstr>
      <vt:lpstr>ASISTENȚĂ MEDICALĂ COMUNITARĂ Stomatologie</vt:lpstr>
      <vt:lpstr>ASISTENȚĂ MEDICALĂ COMUNITARĂ Psihiatrie-Psihologie</vt:lpstr>
      <vt:lpstr> ASISTENȚĂ MEDICALĂ COMUNITARĂ Ambulanță Socială</vt:lpstr>
      <vt:lpstr> ASISTENȚĂ MEDICALĂ  COMUNITARĂ Serviciul Consiliere și Asistență Persoane Vârstnice</vt:lpstr>
      <vt:lpstr> ASISTENȚĂ MEDICALĂ COMUNITARĂ Serviciul Consiliere și Asistență Persoane Vârstnice</vt:lpstr>
      <vt:lpstr>Centru de Recuperare Medicală și  Centru de zi Alzheimer (CRMCZA)</vt:lpstr>
      <vt:lpstr>Centru de Recuperare Medicală și  Centru de zi Alzheimer (CRMCZA)</vt:lpstr>
      <vt:lpstr>ASISTENȚĂ SOCIALĂ  COMUNITARĂ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Oana Zidaru</cp:lastModifiedBy>
  <cp:revision>82</cp:revision>
  <dcterms:created xsi:type="dcterms:W3CDTF">2014-04-01T16:35:38Z</dcterms:created>
  <dcterms:modified xsi:type="dcterms:W3CDTF">2019-03-19T07:57:54Z</dcterms:modified>
</cp:coreProperties>
</file>