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59" r:id="rId8"/>
    <p:sldId id="260" r:id="rId9"/>
    <p:sldId id="261" r:id="rId10"/>
    <p:sldId id="269" r:id="rId11"/>
    <p:sldId id="267" r:id="rId12"/>
    <p:sldId id="271" r:id="rId13"/>
    <p:sldId id="270" r:id="rId14"/>
  </p:sldIdLst>
  <p:sldSz cx="12192000" cy="6858000"/>
  <p:notesSz cx="6735763" cy="9869488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2587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5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9718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2413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6430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109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412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09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723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7798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235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4C0CF-A1F6-4E63-A912-AB7F1EF6B0E2}" type="datetimeFigureOut">
              <a:rPr lang="ro-RO" smtClean="0"/>
              <a:pPr/>
              <a:t>26.11.2020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A7352-6571-4A84-951F-16B3A6FCC6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7572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emf"/><Relationship Id="rId7" Type="http://schemas.openxmlformats.org/officeDocument/2006/relationships/image" Target="../media/image13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1.emf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3.png"/><Relationship Id="rId7" Type="http://schemas.openxmlformats.org/officeDocument/2006/relationships/image" Target="../media/image9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576" y="1627321"/>
            <a:ext cx="9079424" cy="1882641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ALEGERI  PARLAMENTARE</a:t>
            </a:r>
            <a:br>
              <a:rPr lang="en-US" sz="4000" b="1" dirty="0" smtClean="0"/>
            </a:br>
            <a:r>
              <a:rPr lang="ro-RO" sz="2800" i="1" dirty="0" smtClean="0"/>
              <a:t>-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en-US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decembrie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2020 </a:t>
            </a:r>
            <a:r>
              <a:rPr lang="ro-RO" sz="2800" i="1" dirty="0" smtClean="0"/>
              <a:t>-</a:t>
            </a:r>
            <a:r>
              <a:rPr lang="ro-RO" sz="4000" dirty="0" smtClean="0"/>
              <a:t/>
            </a:r>
            <a:br>
              <a:rPr lang="ro-RO" sz="4000" dirty="0" smtClean="0"/>
            </a:br>
            <a:r>
              <a:rPr lang="ro-RO" sz="4000" dirty="0" smtClean="0"/>
              <a:t/>
            </a:r>
            <a:br>
              <a:rPr lang="ro-RO" sz="4000" dirty="0" smtClean="0"/>
            </a:br>
            <a:r>
              <a:rPr lang="ro-RO" sz="4000" b="1" i="1" dirty="0" smtClean="0"/>
              <a:t>INSTRUCTAJ</a:t>
            </a:r>
            <a:endParaRPr lang="ro-RO" sz="4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6475" y="3714865"/>
            <a:ext cx="9144000" cy="1655762"/>
          </a:xfrm>
        </p:spPr>
        <p:txBody>
          <a:bodyPr>
            <a:normAutofit/>
          </a:bodyPr>
          <a:lstStyle/>
          <a:p>
            <a:r>
              <a:rPr lang="ro-RO" dirty="0" smtClean="0"/>
              <a:t>referitor la completarea procesului-verbal privind consemnarea rezultatului votării</a:t>
            </a:r>
            <a:endParaRPr lang="ro-R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553" y="5575529"/>
            <a:ext cx="9858894" cy="3112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9797" cy="18597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203" y="-1"/>
            <a:ext cx="1859797" cy="185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7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04566" cy="975995"/>
          </a:xfrm>
        </p:spPr>
        <p:txBody>
          <a:bodyPr/>
          <a:lstStyle/>
          <a:p>
            <a:r>
              <a:rPr lang="ro-RO" b="1" dirty="0"/>
              <a:t>ALEGERI </a:t>
            </a:r>
            <a:r>
              <a:rPr lang="en-US" b="1" dirty="0" smtClean="0"/>
              <a:t>PARLAMENTARE</a:t>
            </a:r>
            <a:r>
              <a:rPr lang="ro-RO" b="1" dirty="0" smtClean="0"/>
              <a:t> </a:t>
            </a:r>
            <a:r>
              <a:rPr lang="ro-RO" b="1" dirty="0"/>
              <a:t>2020</a:t>
            </a:r>
            <a:endParaRPr lang="ro-RO" dirty="0"/>
          </a:p>
        </p:txBody>
      </p:sp>
      <p:sp>
        <p:nvSpPr>
          <p:cNvPr id="5" name="Rectangle 4"/>
          <p:cNvSpPr/>
          <p:nvPr/>
        </p:nvSpPr>
        <p:spPr>
          <a:xfrm>
            <a:off x="5085806" y="1341120"/>
            <a:ext cx="6949440" cy="5199018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o-RO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între PV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i="1" dirty="0"/>
              <a:t>Pe rândul ‘</a:t>
            </a:r>
            <a:r>
              <a:rPr lang="ro-RO" b="1" i="1" dirty="0"/>
              <a:t>a’  </a:t>
            </a:r>
            <a:r>
              <a:rPr lang="it-IT" b="1" i="1" u="sng" dirty="0"/>
              <a:t>acelaşi număr se trece pe cele 2 tipuri de P.V</a:t>
            </a:r>
            <a:r>
              <a:rPr lang="it-IT" i="1" u="sng" dirty="0"/>
              <a:t>.: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Pe rândul </a:t>
            </a:r>
            <a:r>
              <a:rPr lang="ro-RO" b="1" i="1" dirty="0"/>
              <a:t>‘a1’ </a:t>
            </a:r>
            <a:r>
              <a:rPr lang="it-IT" b="1" i="1" u="sng" dirty="0"/>
              <a:t>acelaşi număr se trece pe cele 2 tipuri de P.V.: </a:t>
            </a:r>
            <a:r>
              <a:rPr lang="it-IT" dirty="0"/>
              <a:t>CAMERA DEPUTAŢILOR ŞI SENAT</a:t>
            </a:r>
            <a:r>
              <a:rPr lang="ro-RO" dirty="0"/>
              <a:t>;</a:t>
            </a:r>
          </a:p>
          <a:p>
            <a:r>
              <a:rPr lang="ro-RO" i="1" dirty="0"/>
              <a:t>Pe rândul ‘</a:t>
            </a:r>
            <a:r>
              <a:rPr lang="ro-RO" b="1" i="1" dirty="0"/>
              <a:t>a2’ </a:t>
            </a:r>
            <a:r>
              <a:rPr lang="it-IT" b="1" i="1" u="sng" dirty="0"/>
              <a:t>acelaşi număr se trece pe cele 2 tipuri de P.V.: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Pe rândul ‘</a:t>
            </a:r>
            <a:r>
              <a:rPr lang="ro-RO" b="1" i="1" dirty="0"/>
              <a:t>a3’ </a:t>
            </a:r>
            <a:r>
              <a:rPr lang="it-IT" b="1" i="1" u="sng" dirty="0"/>
              <a:t>acelaşi număr se trece pe cele 2 tipuri de P.V.: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 </a:t>
            </a:r>
            <a:endParaRPr lang="ro-RO" dirty="0"/>
          </a:p>
          <a:p>
            <a:r>
              <a:rPr lang="ro-RO" i="1" dirty="0"/>
              <a:t>Pe rândul ‘</a:t>
            </a:r>
            <a:r>
              <a:rPr lang="ro-RO" b="1" i="1" dirty="0"/>
              <a:t>b’ </a:t>
            </a:r>
            <a:r>
              <a:rPr lang="it-IT" b="1" i="1" u="sng" dirty="0"/>
              <a:t>acelaşi număr se trece pe cele 2 tipuri de P.V.: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Pe rândul ‘</a:t>
            </a:r>
            <a:r>
              <a:rPr lang="ro-RO" b="1" i="1" dirty="0"/>
              <a:t>b1’ </a:t>
            </a:r>
            <a:r>
              <a:rPr lang="it-IT" b="1" i="1" u="sng" dirty="0"/>
              <a:t>acelaşi număr se trece pe cele 2 tipuri de P.V.: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Pe rândul </a:t>
            </a:r>
            <a:r>
              <a:rPr lang="ro-RO" b="1" i="1" dirty="0"/>
              <a:t>‘b2’ </a:t>
            </a:r>
            <a:r>
              <a:rPr lang="it-IT" b="1" i="1" u="sng" dirty="0"/>
              <a:t>acelaşi număr se trece pe cele 2 tipuri de P.V.</a:t>
            </a:r>
            <a:r>
              <a:rPr lang="it-IT" i="1" u="sng" dirty="0"/>
              <a:t>: </a:t>
            </a:r>
            <a:r>
              <a:rPr lang="it-IT" i="1" dirty="0"/>
              <a:t>CAMERA DEPUTAŢILOR ŞI SENAT</a:t>
            </a:r>
            <a:r>
              <a:rPr lang="ro-RO" i="1" dirty="0"/>
              <a:t>;</a:t>
            </a:r>
            <a:endParaRPr lang="ro-RO" dirty="0"/>
          </a:p>
          <a:p>
            <a:r>
              <a:rPr lang="ro-RO" i="1" dirty="0"/>
              <a:t>Pe rândul </a:t>
            </a:r>
            <a:r>
              <a:rPr lang="ro-RO" b="1" i="1" dirty="0"/>
              <a:t>‘b3’ </a:t>
            </a:r>
            <a:r>
              <a:rPr lang="it-IT" b="1" i="1" u="sng" dirty="0"/>
              <a:t>acelaşi număr se trece pe cele 2 tipuri de P.V.:</a:t>
            </a:r>
            <a:r>
              <a:rPr lang="it-IT" i="1" u="sng" dirty="0"/>
              <a:t> </a:t>
            </a:r>
            <a:r>
              <a:rPr lang="it-IT" i="1" dirty="0"/>
              <a:t>CAMERA DEPUTAŢILOR ŞI SENAT</a:t>
            </a:r>
            <a:r>
              <a:rPr lang="it-IT" i="1" dirty="0" smtClean="0"/>
              <a:t>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019" y="1680753"/>
            <a:ext cx="4610787" cy="4667795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o-RO" sz="2000" b="1" dirty="0" smtClean="0"/>
              <a:t>RECAPITULARE CORELAŢII</a:t>
            </a:r>
            <a:endParaRPr lang="en-US" sz="2000" b="1" dirty="0" smtClean="0"/>
          </a:p>
          <a:p>
            <a:pPr>
              <a:defRPr/>
            </a:pPr>
            <a:endParaRPr lang="ro-RO" sz="2000" b="1" dirty="0" smtClean="0"/>
          </a:p>
          <a:p>
            <a:pPr>
              <a:defRPr/>
            </a:pPr>
            <a:r>
              <a:rPr lang="ro-RO" sz="2000" b="1" dirty="0" smtClean="0"/>
              <a:t>pct</a:t>
            </a:r>
            <a:r>
              <a:rPr lang="ro-RO" sz="2000" b="1" dirty="0"/>
              <a:t>. a = pct. a1 + pct. a2 + pct. a3</a:t>
            </a:r>
          </a:p>
          <a:p>
            <a:pPr>
              <a:defRPr/>
            </a:pPr>
            <a:r>
              <a:rPr lang="ro-RO" sz="2000" b="1" dirty="0"/>
              <a:t>pct. b = pct. b1 + pct. b2 + pct. b3</a:t>
            </a:r>
          </a:p>
          <a:p>
            <a:pPr>
              <a:defRPr/>
            </a:pPr>
            <a:r>
              <a:rPr lang="ro-RO" sz="2000" b="1" dirty="0"/>
              <a:t>pct. a1  ≥  pct. b1   </a:t>
            </a:r>
          </a:p>
          <a:p>
            <a:pPr>
              <a:defRPr/>
            </a:pPr>
            <a:r>
              <a:rPr lang="ro-RO" sz="2000" b="1" dirty="0"/>
              <a:t>pct. a2  ≥  pct. b2   </a:t>
            </a:r>
          </a:p>
          <a:p>
            <a:pPr>
              <a:defRPr/>
            </a:pPr>
            <a:r>
              <a:rPr lang="ro-RO" sz="2000" b="1" dirty="0"/>
              <a:t>pct. a3  ≥  pct. b3   </a:t>
            </a:r>
          </a:p>
          <a:p>
            <a:pPr>
              <a:defRPr/>
            </a:pPr>
            <a:r>
              <a:rPr lang="ro-RO" sz="2000" b="1" dirty="0"/>
              <a:t>pct. c  ≥  pct. </a:t>
            </a:r>
            <a:r>
              <a:rPr lang="ro-RO" sz="2000" b="1" dirty="0" smtClean="0"/>
              <a:t>d</a:t>
            </a:r>
            <a:r>
              <a:rPr lang="en-US" sz="2000" b="1" dirty="0" smtClean="0"/>
              <a:t> </a:t>
            </a:r>
            <a:r>
              <a:rPr lang="ro-RO" sz="2000" b="1" dirty="0" smtClean="0"/>
              <a:t>+ </a:t>
            </a:r>
            <a:r>
              <a:rPr lang="ro-RO" sz="2000" b="1" dirty="0"/>
              <a:t>pct. e </a:t>
            </a:r>
            <a:r>
              <a:rPr lang="ro-RO" sz="2000" b="1" dirty="0" smtClean="0"/>
              <a:t>+</a:t>
            </a:r>
            <a:r>
              <a:rPr lang="en-US" sz="2000" b="1" dirty="0" smtClean="0"/>
              <a:t> </a:t>
            </a:r>
            <a:r>
              <a:rPr lang="ro-RO" sz="2000" b="1" dirty="0" smtClean="0"/>
              <a:t>pct</a:t>
            </a:r>
            <a:r>
              <a:rPr lang="ro-RO" sz="2000" b="1" dirty="0"/>
              <a:t>. f </a:t>
            </a:r>
            <a:r>
              <a:rPr lang="ro-RO" sz="2000" b="1" dirty="0" smtClean="0"/>
              <a:t>+</a:t>
            </a:r>
            <a:r>
              <a:rPr lang="en-US" sz="2000" b="1" dirty="0" smtClean="0"/>
              <a:t> </a:t>
            </a:r>
            <a:r>
              <a:rPr lang="ro-RO" sz="2000" b="1" dirty="0" smtClean="0"/>
              <a:t>pct</a:t>
            </a:r>
            <a:r>
              <a:rPr lang="ro-RO" sz="2000" b="1" dirty="0"/>
              <a:t>. g</a:t>
            </a:r>
          </a:p>
          <a:p>
            <a:pPr>
              <a:defRPr/>
            </a:pPr>
            <a:r>
              <a:rPr lang="ro-RO" sz="2000" b="1" dirty="0"/>
              <a:t>pct. e ≤ pct. b – (pct.f + pct.g)</a:t>
            </a:r>
          </a:p>
          <a:p>
            <a:pPr>
              <a:defRPr/>
            </a:pPr>
            <a:r>
              <a:rPr lang="ro-RO" sz="2000" b="1" dirty="0"/>
              <a:t>pct e = suma voturilor valabil exprimate de la pct. h</a:t>
            </a:r>
          </a:p>
          <a:p>
            <a:pPr>
              <a:defRPr/>
            </a:pPr>
            <a:endParaRPr lang="ro-RO" sz="2000" b="1" dirty="0"/>
          </a:p>
        </p:txBody>
      </p:sp>
    </p:spTree>
    <p:extLst>
      <p:ext uri="{BB962C8B-B14F-4D97-AF65-F5344CB8AC3E}">
        <p14:creationId xmlns:p14="http://schemas.microsoft.com/office/powerpoint/2010/main" val="3656060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588222" y="4468482"/>
            <a:ext cx="3233279" cy="207034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altLang="ro-RO" sz="1400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ro-RO" altLang="ro-RO" sz="1400" b="1" dirty="0" smtClean="0"/>
              <a:t>Numărul alegătorilor </a:t>
            </a:r>
            <a:r>
              <a:rPr lang="ro-RO" altLang="ro-RO" sz="1400" b="1" dirty="0"/>
              <a:t>înscrişi în listele electorale, respectiv cel al alegătorilor prezenţi la urne, atât cel total cât şi cel din fiecare tip de listă electorală în parte, să fie </a:t>
            </a:r>
            <a:r>
              <a:rPr lang="ro-RO" altLang="ro-RO" sz="1400" b="1" u="sng" dirty="0"/>
              <a:t>identic în toate cele </a:t>
            </a:r>
            <a:r>
              <a:rPr lang="en-US" altLang="ro-RO" sz="1400" b="1" u="sng" dirty="0" smtClean="0"/>
              <a:t>2</a:t>
            </a:r>
            <a:r>
              <a:rPr lang="ro-RO" altLang="ro-RO" sz="1400" b="1" u="sng" dirty="0" smtClean="0"/>
              <a:t> </a:t>
            </a:r>
            <a:r>
              <a:rPr lang="ro-RO" altLang="ro-RO" sz="1400" b="1" u="sng" dirty="0"/>
              <a:t>tipuri de </a:t>
            </a:r>
            <a:r>
              <a:rPr lang="ro-RO" altLang="ro-RO" sz="1400" b="1" u="sng" dirty="0" smtClean="0"/>
              <a:t>PV </a:t>
            </a:r>
            <a:r>
              <a:rPr lang="ro-RO" altLang="ro-RO" sz="1400" b="1" dirty="0" smtClean="0"/>
              <a:t>întocmite </a:t>
            </a:r>
            <a:r>
              <a:rPr lang="ro-RO" altLang="ro-RO" sz="1400" b="1" dirty="0"/>
              <a:t>la nivelul secţiei de </a:t>
            </a:r>
            <a:r>
              <a:rPr lang="ro-RO" altLang="ro-RO" sz="1400" b="1" dirty="0" smtClean="0"/>
              <a:t>votare.</a:t>
            </a:r>
            <a:endParaRPr lang="ro-RO" sz="1400" dirty="0"/>
          </a:p>
        </p:txBody>
      </p:sp>
      <p:grpSp>
        <p:nvGrpSpPr>
          <p:cNvPr id="9" name="Group 8"/>
          <p:cNvGrpSpPr/>
          <p:nvPr/>
        </p:nvGrpSpPr>
        <p:grpSpPr>
          <a:xfrm>
            <a:off x="534734" y="0"/>
            <a:ext cx="10563550" cy="6538822"/>
            <a:chOff x="534734" y="0"/>
            <a:chExt cx="10563550" cy="653882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13299" y="0"/>
              <a:ext cx="4425043" cy="3960585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4734" y="37980"/>
              <a:ext cx="4079250" cy="4581133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1207937" y="1450676"/>
              <a:ext cx="3107753" cy="154190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87951" y="1469395"/>
              <a:ext cx="3740150" cy="156590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06900" y="5106836"/>
              <a:ext cx="6691384" cy="1431986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ro-RO" b="1" dirty="0"/>
                <a:t>Pe randul ‘</a:t>
              </a:r>
              <a:r>
                <a:rPr lang="ro-RO" b="1" u="sng" dirty="0"/>
                <a:t>b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randul ‘</a:t>
              </a:r>
              <a:r>
                <a:rPr lang="ro-RO" b="1" u="sng" dirty="0"/>
                <a:t>b1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randul ‘</a:t>
              </a:r>
              <a:r>
                <a:rPr lang="ro-RO" b="1" u="sng" dirty="0"/>
                <a:t>b2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randul ‘</a:t>
              </a:r>
              <a:r>
                <a:rPr lang="ro-RO" b="1" u="sng" dirty="0"/>
                <a:t>b3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</a:t>
              </a:r>
              <a:r>
                <a:rPr lang="ro-RO" b="1" dirty="0" smtClean="0"/>
                <a:t>;</a:t>
              </a:r>
              <a:endParaRPr lang="ro-RO" b="1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394200" y="3547850"/>
              <a:ext cx="6691384" cy="1431986"/>
            </a:xfrm>
            <a:prstGeom prst="rect">
              <a:avLst/>
            </a:prstGeo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ro-RO" b="1" dirty="0"/>
                <a:t>Pe rândul ‘</a:t>
              </a:r>
              <a:r>
                <a:rPr lang="ro-RO" b="1" u="sng" dirty="0"/>
                <a:t>a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rândul ‘</a:t>
              </a:r>
              <a:r>
                <a:rPr lang="ro-RO" b="1" u="sng" dirty="0"/>
                <a:t>a1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rândul ‘</a:t>
              </a:r>
              <a:r>
                <a:rPr lang="ro-RO" b="1" u="sng" dirty="0"/>
                <a:t>a2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PV;</a:t>
              </a:r>
            </a:p>
            <a:p>
              <a:pPr>
                <a:defRPr/>
              </a:pPr>
              <a:r>
                <a:rPr lang="ro-RO" b="1" dirty="0"/>
                <a:t>Pe rândul ‘</a:t>
              </a:r>
              <a:r>
                <a:rPr lang="ro-RO" b="1" u="sng" dirty="0"/>
                <a:t>a3</a:t>
              </a:r>
              <a:r>
                <a:rPr lang="ro-RO" b="1" dirty="0"/>
                <a:t>’ să fie </a:t>
              </a:r>
              <a:r>
                <a:rPr lang="ro-RO" b="1" i="1" u="sng" dirty="0"/>
                <a:t>acelaşi</a:t>
              </a:r>
              <a:r>
                <a:rPr lang="ro-RO" b="1" dirty="0"/>
                <a:t> număr pentru toate cele </a:t>
              </a:r>
              <a:r>
                <a:rPr lang="en-US" b="1" dirty="0" smtClean="0"/>
                <a:t>2</a:t>
              </a:r>
              <a:r>
                <a:rPr lang="ro-RO" b="1" dirty="0" smtClean="0"/>
                <a:t> </a:t>
              </a:r>
              <a:r>
                <a:rPr lang="ro-RO" b="1" dirty="0"/>
                <a:t>tipuri de PV</a:t>
              </a:r>
              <a:r>
                <a:rPr lang="ro-RO" b="1" dirty="0" smtClean="0"/>
                <a:t>;</a:t>
              </a:r>
              <a:endParaRPr lang="ro-RO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717644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Precizări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3140"/>
            <a:ext cx="10515600" cy="4563823"/>
          </a:xfrm>
        </p:spPr>
        <p:txBody>
          <a:bodyPr>
            <a:normAutofit/>
          </a:bodyPr>
          <a:lstStyle/>
          <a:p>
            <a:r>
              <a:rPr lang="ro-RO" dirty="0" smtClean="0"/>
              <a:t>Mod de completare PV:</a:t>
            </a:r>
          </a:p>
          <a:p>
            <a:pPr lvl="1"/>
            <a:r>
              <a:rPr lang="ro-RO" dirty="0" smtClean="0"/>
              <a:t>cifrele </a:t>
            </a:r>
            <a:r>
              <a:rPr lang="ro-RO" dirty="0"/>
              <a:t>se aliniază de la dreapta spre stânga, având grijă să fie scrise citeţ;</a:t>
            </a:r>
          </a:p>
          <a:p>
            <a:pPr lvl="1"/>
            <a:r>
              <a:rPr lang="ro-RO" dirty="0" smtClean="0"/>
              <a:t>datele </a:t>
            </a:r>
            <a:r>
              <a:rPr lang="ro-RO" dirty="0"/>
              <a:t>se înscriu obligatoriu numai cu pix albastru sau negru (nu cu stiloul sau cu altă culoare);</a:t>
            </a:r>
          </a:p>
          <a:p>
            <a:pPr lvl="1"/>
            <a:r>
              <a:rPr lang="ro-RO" dirty="0" smtClean="0"/>
              <a:t>căsuţele </a:t>
            </a:r>
            <a:r>
              <a:rPr lang="ro-RO" dirty="0"/>
              <a:t>fără cifre se lasă necompletate (nu se barează, nu se completează 0 sau X);</a:t>
            </a:r>
          </a:p>
          <a:p>
            <a:pPr lvl="1"/>
            <a:r>
              <a:rPr lang="ro-RO" dirty="0" smtClean="0"/>
              <a:t>PV-urile </a:t>
            </a:r>
            <a:r>
              <a:rPr lang="ro-RO" dirty="0"/>
              <a:t>nu </a:t>
            </a:r>
            <a:r>
              <a:rPr lang="ro-RO" dirty="0" smtClean="0"/>
              <a:t>trebuie să </a:t>
            </a:r>
            <a:r>
              <a:rPr lang="ro-RO" dirty="0"/>
              <a:t>aibă ştersături şi/sau corecturi şi nu se foloseşte pastă corectoare. </a:t>
            </a:r>
          </a:p>
          <a:p>
            <a:pPr marL="0" indent="0">
              <a:buNone/>
            </a:pPr>
            <a:endParaRPr lang="ro-RO" dirty="0" smtClean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69332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576" y="1627321"/>
            <a:ext cx="9079424" cy="1882641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ro-RO" sz="4000" b="1" dirty="0" smtClean="0"/>
              <a:t>Vă mulțum</a:t>
            </a:r>
            <a:r>
              <a:rPr lang="en-US" sz="4000" b="1" dirty="0" err="1" smtClean="0"/>
              <a:t>im</a:t>
            </a:r>
            <a:r>
              <a:rPr lang="ro-RO" sz="4000" b="1" dirty="0" smtClean="0"/>
              <a:t> pentru atenție</a:t>
            </a:r>
            <a:r>
              <a:rPr lang="en-US" sz="4000" b="1" dirty="0" smtClean="0"/>
              <a:t>!</a:t>
            </a:r>
            <a:endParaRPr lang="ro-RO" sz="4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553" y="5575529"/>
            <a:ext cx="9858894" cy="3112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9797" cy="18597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203" y="-1"/>
            <a:ext cx="1859797" cy="185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7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03622"/>
          </a:xfrm>
        </p:spPr>
        <p:txBody>
          <a:bodyPr>
            <a:normAutofit/>
          </a:bodyPr>
          <a:lstStyle/>
          <a:p>
            <a:r>
              <a:rPr lang="ro-RO" b="1" dirty="0" smtClean="0"/>
              <a:t>ALEGERI </a:t>
            </a:r>
            <a:r>
              <a:rPr lang="en-US" b="1" dirty="0" smtClean="0"/>
              <a:t> PARLAMENTARE</a:t>
            </a:r>
            <a:r>
              <a:rPr lang="ro-RO" b="1" dirty="0" smtClean="0"/>
              <a:t> 2020</a:t>
            </a:r>
            <a:br>
              <a:rPr lang="ro-RO" b="1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5781"/>
            <a:ext cx="10515600" cy="3701182"/>
          </a:xfrm>
        </p:spPr>
        <p:txBody>
          <a:bodyPr>
            <a:normAutofit/>
          </a:bodyPr>
          <a:lstStyle/>
          <a:p>
            <a:r>
              <a:rPr lang="ro-RO" altLang="ro-RO" i="1" u="sng" dirty="0" smtClean="0"/>
              <a:t>După numărarea voturilor</a:t>
            </a:r>
            <a:r>
              <a:rPr lang="ro-RO" altLang="ro-RO" i="1" dirty="0" smtClean="0"/>
              <a:t>, </a:t>
            </a:r>
            <a:r>
              <a:rPr lang="ro-RO" altLang="ro-RO" i="1" u="sng" dirty="0" smtClean="0"/>
              <a:t>preşedintele</a:t>
            </a:r>
            <a:r>
              <a:rPr lang="ro-RO" altLang="ro-RO" i="1" dirty="0" smtClean="0"/>
              <a:t> biroului electoral al secţiei de votare </a:t>
            </a:r>
            <a:r>
              <a:rPr lang="ro-RO" altLang="ro-RO" i="1" u="sng" dirty="0" smtClean="0"/>
              <a:t>încheie</a:t>
            </a:r>
            <a:r>
              <a:rPr lang="ro-RO" altLang="ro-RO" i="1" dirty="0" smtClean="0"/>
              <a:t> </a:t>
            </a:r>
            <a:r>
              <a:rPr lang="en-US" altLang="ro-RO" i="1" dirty="0" err="1" smtClean="0"/>
              <a:t>separat</a:t>
            </a:r>
            <a:r>
              <a:rPr lang="en-US" altLang="ro-RO" i="1" dirty="0" smtClean="0"/>
              <a:t>, </a:t>
            </a:r>
            <a:r>
              <a:rPr lang="en-US" altLang="ro-RO" i="1" dirty="0" err="1" smtClean="0"/>
              <a:t>pentru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Senat</a:t>
            </a:r>
            <a:r>
              <a:rPr lang="en-US" altLang="ro-RO" i="1" dirty="0" smtClean="0"/>
              <a:t>, </a:t>
            </a:r>
            <a:r>
              <a:rPr lang="en-US" altLang="ro-RO" i="1" dirty="0" err="1" smtClean="0"/>
              <a:t>precum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si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pentru</a:t>
            </a:r>
            <a:r>
              <a:rPr lang="en-US" altLang="ro-RO" i="1" dirty="0" smtClean="0"/>
              <a:t> Camera </a:t>
            </a:r>
            <a:r>
              <a:rPr lang="en-US" altLang="ro-RO" i="1" dirty="0" err="1" smtClean="0"/>
              <a:t>Deputatilor</a:t>
            </a:r>
            <a:r>
              <a:rPr lang="en-US" altLang="ro-RO" i="1" dirty="0" smtClean="0"/>
              <a:t>, </a:t>
            </a:r>
            <a:r>
              <a:rPr lang="ro-RO" altLang="ro-RO" i="1" u="sng" dirty="0" smtClean="0"/>
              <a:t>câte </a:t>
            </a:r>
            <a:r>
              <a:rPr lang="ro-RO" altLang="ro-RO" i="1" u="sng" dirty="0"/>
              <a:t>un proces </a:t>
            </a:r>
            <a:r>
              <a:rPr lang="ro-RO" altLang="ro-RO" i="1" u="sng" dirty="0" smtClean="0"/>
              <a:t>verbal</a:t>
            </a:r>
            <a:r>
              <a:rPr lang="ro-RO" altLang="ro-RO" i="1" dirty="0" smtClean="0"/>
              <a:t> </a:t>
            </a:r>
            <a:r>
              <a:rPr lang="en-US" altLang="ro-RO" i="1" dirty="0" err="1" smtClean="0"/>
              <a:t>privind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consemnarea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rezultatului</a:t>
            </a:r>
            <a:r>
              <a:rPr lang="en-US" altLang="ro-RO" i="1" dirty="0" smtClean="0"/>
              <a:t> </a:t>
            </a:r>
            <a:r>
              <a:rPr lang="en-US" altLang="ro-RO" i="1" dirty="0" err="1" smtClean="0"/>
              <a:t>vot</a:t>
            </a:r>
            <a:r>
              <a:rPr lang="ro-RO" altLang="ro-RO" i="1" dirty="0" smtClean="0"/>
              <a:t>ă</a:t>
            </a:r>
            <a:r>
              <a:rPr lang="en-US" altLang="ro-RO" i="1" dirty="0" err="1" smtClean="0"/>
              <a:t>rii</a:t>
            </a:r>
            <a:r>
              <a:rPr lang="en-US" altLang="ro-RO" i="1" dirty="0" smtClean="0"/>
              <a:t>, </a:t>
            </a:r>
            <a:r>
              <a:rPr lang="ro-RO" altLang="ro-RO" i="1" dirty="0" smtClean="0"/>
              <a:t> </a:t>
            </a:r>
            <a:r>
              <a:rPr lang="ro-RO" altLang="ro-RO" i="1" u="sng" dirty="0" smtClean="0"/>
              <a:t>în </a:t>
            </a:r>
            <a:r>
              <a:rPr lang="en-US" altLang="ro-RO" i="1" u="sng" dirty="0" smtClean="0"/>
              <a:t>2</a:t>
            </a:r>
            <a:r>
              <a:rPr lang="ro-RO" altLang="ro-RO" i="1" u="sng" dirty="0" smtClean="0"/>
              <a:t> exemplare</a:t>
            </a:r>
            <a:r>
              <a:rPr lang="ro-RO" altLang="ro-RO" i="1" dirty="0"/>
              <a:t> </a:t>
            </a:r>
            <a:r>
              <a:rPr lang="en-US" altLang="ro-RO" i="1" dirty="0" err="1" smtClean="0"/>
              <a:t>originale</a:t>
            </a:r>
            <a:r>
              <a:rPr lang="en-US" altLang="ro-RO" i="1" dirty="0" smtClean="0"/>
              <a:t>.</a:t>
            </a:r>
          </a:p>
          <a:p>
            <a:r>
              <a:rPr lang="en-US" altLang="ro-RO" i="1" dirty="0" err="1" smtClean="0"/>
              <a:t>Sunt</a:t>
            </a:r>
            <a:r>
              <a:rPr lang="en-US" altLang="ro-RO" i="1" dirty="0" smtClean="0"/>
              <a:t> </a:t>
            </a:r>
            <a:r>
              <a:rPr lang="en-US" altLang="ro-RO" sz="4000" i="1" dirty="0" smtClean="0"/>
              <a:t>2 </a:t>
            </a:r>
            <a:r>
              <a:rPr lang="en-US" altLang="ro-RO" sz="4000" i="1" dirty="0" err="1" smtClean="0"/>
              <a:t>tipuri</a:t>
            </a:r>
            <a:r>
              <a:rPr lang="en-US" altLang="ro-RO" sz="4000" i="1" dirty="0" smtClean="0"/>
              <a:t> de PV </a:t>
            </a:r>
          </a:p>
          <a:p>
            <a:pPr lvl="7"/>
            <a:r>
              <a:rPr lang="en-US" sz="2800" dirty="0"/>
              <a:t>p</a:t>
            </a:r>
            <a:r>
              <a:rPr lang="ro-RO" sz="2800" dirty="0" smtClean="0"/>
              <a:t>entru</a:t>
            </a:r>
            <a:r>
              <a:rPr lang="en-US" sz="2800" dirty="0" smtClean="0"/>
              <a:t> </a:t>
            </a:r>
            <a:r>
              <a:rPr lang="en-US" sz="2800" b="1" dirty="0" err="1" smtClean="0"/>
              <a:t>Senat</a:t>
            </a:r>
            <a:r>
              <a:rPr lang="en-US" sz="2800" dirty="0" smtClean="0"/>
              <a:t> (S/SV/MB)</a:t>
            </a:r>
            <a:r>
              <a:rPr lang="ro-RO" sz="2800" dirty="0" smtClean="0"/>
              <a:t>, </a:t>
            </a:r>
            <a:endParaRPr lang="ro-RO" sz="2800" dirty="0"/>
          </a:p>
          <a:p>
            <a:pPr lvl="7"/>
            <a:r>
              <a:rPr lang="ro-RO" sz="2800" dirty="0"/>
              <a:t>pentru </a:t>
            </a:r>
            <a:r>
              <a:rPr lang="ro-RO" sz="2800" b="1" dirty="0" smtClean="0"/>
              <a:t>C</a:t>
            </a:r>
            <a:r>
              <a:rPr lang="en-US" sz="2800" b="1" dirty="0" err="1" smtClean="0"/>
              <a:t>amera</a:t>
            </a:r>
            <a:r>
              <a:rPr lang="en-US" sz="2800" b="1" dirty="0" smtClean="0"/>
              <a:t> </a:t>
            </a:r>
            <a:r>
              <a:rPr lang="en-US" sz="2800" b="1" dirty="0" err="1"/>
              <a:t>Depuţatilor</a:t>
            </a:r>
            <a:r>
              <a:rPr lang="en-US" sz="2800" b="1" dirty="0"/>
              <a:t> </a:t>
            </a:r>
            <a:r>
              <a:rPr lang="en-US" sz="2800" dirty="0" smtClean="0"/>
              <a:t>(</a:t>
            </a:r>
            <a:r>
              <a:rPr lang="ro-RO" sz="2800" dirty="0" smtClean="0"/>
              <a:t>CD/SV/MB</a:t>
            </a:r>
            <a:r>
              <a:rPr lang="en-US" sz="2800" dirty="0" smtClean="0"/>
              <a:t>)</a:t>
            </a:r>
            <a:r>
              <a:rPr lang="ro-RO" sz="2800" dirty="0" smtClean="0"/>
              <a:t> </a:t>
            </a:r>
            <a:endParaRPr lang="ro-RO" sz="2800" dirty="0"/>
          </a:p>
          <a:p>
            <a:endParaRPr lang="ro-RO" altLang="ro-RO" i="1" dirty="0"/>
          </a:p>
        </p:txBody>
      </p:sp>
    </p:spTree>
    <p:extLst>
      <p:ext uri="{BB962C8B-B14F-4D97-AF65-F5344CB8AC3E}">
        <p14:creationId xmlns:p14="http://schemas.microsoft.com/office/powerpoint/2010/main" val="371645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57646" y="1132114"/>
            <a:ext cx="4214948" cy="394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25" name="TextBox 24"/>
          <p:cNvSpPr txBox="1"/>
          <p:nvPr/>
        </p:nvSpPr>
        <p:spPr>
          <a:xfrm>
            <a:off x="910046" y="1284514"/>
            <a:ext cx="4214948" cy="394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26" name="TextBox 25"/>
          <p:cNvSpPr txBox="1"/>
          <p:nvPr/>
        </p:nvSpPr>
        <p:spPr>
          <a:xfrm>
            <a:off x="1062446" y="1436914"/>
            <a:ext cx="4214948" cy="394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grpSp>
        <p:nvGrpSpPr>
          <p:cNvPr id="7" name="Group 6"/>
          <p:cNvGrpSpPr/>
          <p:nvPr/>
        </p:nvGrpSpPr>
        <p:grpSpPr>
          <a:xfrm>
            <a:off x="1139177" y="319815"/>
            <a:ext cx="10049801" cy="6179990"/>
            <a:chOff x="1139177" y="319815"/>
            <a:chExt cx="10049801" cy="6179990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0931648">
              <a:off x="1139177" y="387664"/>
              <a:ext cx="4609245" cy="6112141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77864">
              <a:off x="6848330" y="319815"/>
              <a:ext cx="4340648" cy="6142563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419566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518" y="104503"/>
            <a:ext cx="5331334" cy="66738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8865868" y="705962"/>
            <a:ext cx="301752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Completați numărul secției de votare, numărul sectorului și adresa secției de votare!</a:t>
            </a:r>
            <a:endParaRPr lang="ro-RO" dirty="0"/>
          </a:p>
        </p:txBody>
      </p:sp>
      <p:sp>
        <p:nvSpPr>
          <p:cNvPr id="31" name="TextBox 30"/>
          <p:cNvSpPr txBox="1"/>
          <p:nvPr/>
        </p:nvSpPr>
        <p:spPr>
          <a:xfrm>
            <a:off x="288283" y="907663"/>
            <a:ext cx="262721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pct.a</a:t>
            </a:r>
            <a:r>
              <a:rPr lang="ro-RO" sz="1400" dirty="0" smtClean="0"/>
              <a:t> </a:t>
            </a:r>
            <a:r>
              <a:rPr lang="ro-RO" sz="1400" dirty="0"/>
              <a:t>- se completează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prevăzuţ</a:t>
            </a:r>
            <a:r>
              <a:rPr lang="en-US" sz="1400" i="1" dirty="0" err="1" smtClean="0"/>
              <a:t>i</a:t>
            </a:r>
            <a:r>
              <a:rPr lang="ro-RO" sz="1400" i="1" dirty="0" smtClean="0"/>
              <a:t> </a:t>
            </a:r>
            <a:r>
              <a:rPr lang="ro-RO" sz="1400" i="1" dirty="0"/>
              <a:t>în listele electorale existente în secţia de </a:t>
            </a:r>
            <a:r>
              <a:rPr lang="ro-RO" sz="1400" i="1" dirty="0" smtClean="0"/>
              <a:t>votare </a:t>
            </a:r>
            <a:r>
              <a:rPr lang="en-US" sz="1400" b="1" i="1" dirty="0" smtClean="0"/>
              <a:t>(</a:t>
            </a:r>
            <a:r>
              <a:rPr lang="en-US" sz="1400" b="1" i="1" dirty="0"/>
              <a:t>pct. a = pct. a1 + pct. a2 + pct. </a:t>
            </a:r>
            <a:r>
              <a:rPr lang="en-US" sz="1400" b="1" i="1" dirty="0" smtClean="0"/>
              <a:t>a3)</a:t>
            </a:r>
            <a:r>
              <a:rPr lang="ro-RO" sz="1400" dirty="0" smtClean="0"/>
              <a:t>“</a:t>
            </a:r>
            <a:endParaRPr lang="ro-RO" sz="1400" dirty="0"/>
          </a:p>
        </p:txBody>
      </p:sp>
      <p:cxnSp>
        <p:nvCxnSpPr>
          <p:cNvPr id="32" name="Straight Arrow Connector 31"/>
          <p:cNvCxnSpPr>
            <a:stCxn id="31" idx="3"/>
          </p:cNvCxnSpPr>
          <p:nvPr/>
        </p:nvCxnSpPr>
        <p:spPr>
          <a:xfrm>
            <a:off x="2915499" y="1492439"/>
            <a:ext cx="985937" cy="908036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88283" y="2432854"/>
            <a:ext cx="26272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pct.a1 </a:t>
            </a:r>
            <a:r>
              <a:rPr lang="ro-RO" sz="1400" dirty="0" smtClean="0"/>
              <a:t> „</a:t>
            </a:r>
            <a:r>
              <a:rPr lang="ro-RO" sz="1400" i="1" dirty="0" smtClean="0"/>
              <a:t>Numărul total al alegătorilor potrivit listei electorale permanente </a:t>
            </a:r>
            <a:endParaRPr lang="en-US" sz="1400" i="1" dirty="0" smtClean="0"/>
          </a:p>
          <a:p>
            <a:r>
              <a:rPr lang="ro-RO" sz="1400" b="1" i="1" dirty="0" smtClean="0"/>
              <a:t>(pct. a1 ≥ pct. b1)</a:t>
            </a:r>
            <a:r>
              <a:rPr lang="ro-RO" sz="1400" dirty="0" smtClean="0"/>
              <a:t>”.</a:t>
            </a:r>
          </a:p>
        </p:txBody>
      </p:sp>
      <p:cxnSp>
        <p:nvCxnSpPr>
          <p:cNvPr id="36" name="Straight Arrow Connector 35"/>
          <p:cNvCxnSpPr>
            <a:stCxn id="35" idx="3"/>
          </p:cNvCxnSpPr>
          <p:nvPr/>
        </p:nvCxnSpPr>
        <p:spPr>
          <a:xfrm flipV="1">
            <a:off x="2915499" y="2696872"/>
            <a:ext cx="951646" cy="213036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8283" y="3685440"/>
            <a:ext cx="26272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 a</a:t>
            </a:r>
            <a:r>
              <a:rPr lang="en-US" sz="1400" b="1" dirty="0" smtClean="0"/>
              <a:t>2</a:t>
            </a:r>
            <a:r>
              <a:rPr lang="ro-RO" sz="1400" b="1" dirty="0" smtClean="0"/>
              <a:t> 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potrivit listelor electorale </a:t>
            </a:r>
            <a:r>
              <a:rPr lang="ro-RO" sz="1400" i="1" dirty="0" smtClean="0"/>
              <a:t>suplimentare</a:t>
            </a:r>
            <a:endParaRPr lang="en-US" sz="1400" i="1" dirty="0" smtClean="0"/>
          </a:p>
          <a:p>
            <a:r>
              <a:rPr lang="ro-RO" sz="1400" i="1" dirty="0" smtClean="0"/>
              <a:t> </a:t>
            </a:r>
            <a:r>
              <a:rPr lang="ro-RO" sz="1400" b="1" i="1" dirty="0"/>
              <a:t>(pct. </a:t>
            </a:r>
            <a:r>
              <a:rPr lang="ro-RO" sz="1400" b="1" i="1" dirty="0" smtClean="0"/>
              <a:t>a</a:t>
            </a:r>
            <a:r>
              <a:rPr lang="en-US" sz="1400" b="1" i="1" dirty="0" smtClean="0"/>
              <a:t>2</a:t>
            </a:r>
            <a:r>
              <a:rPr lang="ro-RO" sz="1400" b="1" i="1" dirty="0" smtClean="0"/>
              <a:t> </a:t>
            </a:r>
            <a:r>
              <a:rPr lang="ro-RO" sz="1400" b="1" i="1" dirty="0"/>
              <a:t>≥ pct. </a:t>
            </a:r>
            <a:r>
              <a:rPr lang="ro-RO" sz="1400" b="1" i="1" dirty="0" smtClean="0"/>
              <a:t>b</a:t>
            </a:r>
            <a:r>
              <a:rPr lang="en-US" sz="1400" b="1" i="1" dirty="0" smtClean="0"/>
              <a:t>2</a:t>
            </a:r>
            <a:r>
              <a:rPr lang="ro-RO" sz="1400" b="1" i="1" dirty="0" smtClean="0"/>
              <a:t>)</a:t>
            </a:r>
            <a:r>
              <a:rPr lang="ro-RO" sz="1400" dirty="0" smtClean="0"/>
              <a:t>”</a:t>
            </a:r>
            <a:endParaRPr lang="ro-RO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282685" y="4872811"/>
            <a:ext cx="26272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pct.a</a:t>
            </a:r>
            <a:r>
              <a:rPr lang="en-US" sz="1400" b="1" dirty="0" smtClean="0"/>
              <a:t>3</a:t>
            </a:r>
            <a:r>
              <a:rPr lang="ro-RO" sz="1400" b="1" dirty="0" smtClean="0"/>
              <a:t> 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în cazul cărora s-a folosit </a:t>
            </a:r>
            <a:r>
              <a:rPr lang="ro-RO" sz="1400" i="1" u="sng" dirty="0"/>
              <a:t>urna specială</a:t>
            </a:r>
            <a:r>
              <a:rPr lang="ro-RO" sz="1400" dirty="0" smtClean="0"/>
              <a:t>”</a:t>
            </a:r>
            <a:endParaRPr lang="en-US" sz="1400" dirty="0" smtClean="0"/>
          </a:p>
          <a:p>
            <a:r>
              <a:rPr lang="ro-RO" sz="1400" b="1" i="1" dirty="0"/>
              <a:t>(pct. a3 ≥ pct. b3</a:t>
            </a:r>
            <a:r>
              <a:rPr lang="ro-RO" sz="1400" b="1" i="1" dirty="0" smtClean="0"/>
              <a:t>)</a:t>
            </a:r>
            <a:r>
              <a:rPr lang="en-US" sz="1400" b="1" i="1" dirty="0" smtClean="0"/>
              <a:t>”</a:t>
            </a:r>
            <a:endParaRPr lang="ro-RO" sz="1400" dirty="0"/>
          </a:p>
        </p:txBody>
      </p:sp>
      <p:cxnSp>
        <p:nvCxnSpPr>
          <p:cNvPr id="44" name="Straight Arrow Connector 43"/>
          <p:cNvCxnSpPr>
            <a:stCxn id="38" idx="3"/>
          </p:cNvCxnSpPr>
          <p:nvPr/>
        </p:nvCxnSpPr>
        <p:spPr>
          <a:xfrm flipV="1">
            <a:off x="2915499" y="2894363"/>
            <a:ext cx="951646" cy="1268131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Vertical Scroll 45"/>
          <p:cNvSpPr/>
          <p:nvPr/>
        </p:nvSpPr>
        <p:spPr>
          <a:xfrm>
            <a:off x="8287764" y="1945076"/>
            <a:ext cx="3822397" cy="2494005"/>
          </a:xfrm>
          <a:prstGeom prst="verticalScroll">
            <a:avLst>
              <a:gd name="adj" fmla="val 10743"/>
            </a:avLst>
          </a:prstGeom>
          <a:solidFill>
            <a:schemeClr val="accent1">
              <a:alpha val="50000"/>
            </a:schemeClr>
          </a:solidFill>
          <a:ln>
            <a:solidFill>
              <a:srgbClr val="00206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</a:t>
            </a:r>
            <a:r>
              <a:rPr lang="es-E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=</a:t>
            </a:r>
            <a:r>
              <a:rPr lang="es-E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sz="2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+ 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endParaRPr lang="ro-RO" sz="2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ro-RO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7740" y="2429861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48" name="TextBox 47"/>
          <p:cNvSpPr txBox="1"/>
          <p:nvPr/>
        </p:nvSpPr>
        <p:spPr>
          <a:xfrm>
            <a:off x="287740" y="3711140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50" name="TextBox 49"/>
          <p:cNvSpPr txBox="1"/>
          <p:nvPr/>
        </p:nvSpPr>
        <p:spPr>
          <a:xfrm>
            <a:off x="287740" y="4872811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26" name="TextBox 25"/>
          <p:cNvSpPr txBox="1"/>
          <p:nvPr/>
        </p:nvSpPr>
        <p:spPr>
          <a:xfrm>
            <a:off x="8865868" y="5993343"/>
            <a:ext cx="301751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200" b="1" i="1" dirty="0" smtClean="0"/>
              <a:t>Atenție</a:t>
            </a:r>
            <a:r>
              <a:rPr lang="ro-RO" sz="1200" b="1" dirty="0"/>
              <a:t>! </a:t>
            </a:r>
          </a:p>
          <a:p>
            <a:r>
              <a:rPr lang="ro-RO" sz="1200" b="1" dirty="0"/>
              <a:t>Pe </a:t>
            </a:r>
            <a:r>
              <a:rPr lang="ro-RO" sz="1200" b="1" i="1" dirty="0"/>
              <a:t>fiecare</a:t>
            </a:r>
            <a:r>
              <a:rPr lang="ro-RO" sz="1200" b="1" dirty="0"/>
              <a:t> pagină a PV se </a:t>
            </a:r>
            <a:r>
              <a:rPr lang="ro-RO" sz="1200" b="1" dirty="0" smtClean="0"/>
              <a:t>completează</a:t>
            </a:r>
            <a:r>
              <a:rPr lang="en-US" sz="1200" b="1" dirty="0" smtClean="0"/>
              <a:t> </a:t>
            </a:r>
            <a:r>
              <a:rPr lang="ro-RO" sz="1200" b="1" dirty="0" smtClean="0"/>
              <a:t>număr</a:t>
            </a:r>
            <a:r>
              <a:rPr lang="en-US" sz="1200" b="1" dirty="0" err="1" smtClean="0"/>
              <a:t>ul</a:t>
            </a:r>
            <a:r>
              <a:rPr lang="ro-RO" sz="1200" b="1" dirty="0" smtClean="0"/>
              <a:t> </a:t>
            </a:r>
            <a:r>
              <a:rPr lang="ro-RO" sz="1200" b="1" dirty="0"/>
              <a:t>secție de </a:t>
            </a:r>
            <a:r>
              <a:rPr lang="ro-RO" sz="1200" b="1" dirty="0" smtClean="0"/>
              <a:t>votare</a:t>
            </a:r>
            <a:r>
              <a:rPr lang="en-US" sz="1200" b="1" dirty="0" smtClean="0"/>
              <a:t>.</a:t>
            </a:r>
            <a:endParaRPr lang="ro-RO" sz="1200" b="1" dirty="0" smtClean="0"/>
          </a:p>
        </p:txBody>
      </p:sp>
      <p:sp>
        <p:nvSpPr>
          <p:cNvPr id="27" name="Rounded Rectangle 26"/>
          <p:cNvSpPr/>
          <p:nvPr/>
        </p:nvSpPr>
        <p:spPr>
          <a:xfrm>
            <a:off x="3141757" y="566040"/>
            <a:ext cx="748733" cy="213083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28" name="Straight Arrow Connector 27"/>
          <p:cNvCxnSpPr>
            <a:stCxn id="41" idx="1"/>
            <a:endCxn id="27" idx="3"/>
          </p:cNvCxnSpPr>
          <p:nvPr/>
        </p:nvCxnSpPr>
        <p:spPr>
          <a:xfrm flipH="1" flipV="1">
            <a:off x="3890490" y="1631456"/>
            <a:ext cx="4890260" cy="36312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</p:cNvCxnSpPr>
          <p:nvPr/>
        </p:nvCxnSpPr>
        <p:spPr>
          <a:xfrm flipV="1">
            <a:off x="2909901" y="3206305"/>
            <a:ext cx="980589" cy="2143560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6741465" y="1209159"/>
            <a:ext cx="668969" cy="194253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1" name="Oval 50"/>
          <p:cNvSpPr/>
          <p:nvPr/>
        </p:nvSpPr>
        <p:spPr>
          <a:xfrm>
            <a:off x="4805943" y="1450088"/>
            <a:ext cx="2336849" cy="216838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2" name="Oval 51"/>
          <p:cNvSpPr/>
          <p:nvPr/>
        </p:nvSpPr>
        <p:spPr>
          <a:xfrm>
            <a:off x="7271809" y="785279"/>
            <a:ext cx="427886" cy="386377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53" name="Straight Arrow Connector 52"/>
          <p:cNvCxnSpPr>
            <a:stCxn id="6" idx="1"/>
          </p:cNvCxnSpPr>
          <p:nvPr/>
        </p:nvCxnSpPr>
        <p:spPr>
          <a:xfrm flipH="1" flipV="1">
            <a:off x="7709660" y="974156"/>
            <a:ext cx="1156208" cy="1934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6" idx="1"/>
          </p:cNvCxnSpPr>
          <p:nvPr/>
        </p:nvCxnSpPr>
        <p:spPr>
          <a:xfrm flipH="1">
            <a:off x="7410977" y="1167627"/>
            <a:ext cx="1454891" cy="1386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65"/>
          <p:cNvCxnSpPr/>
          <p:nvPr/>
        </p:nvCxnSpPr>
        <p:spPr>
          <a:xfrm rot="10800000" flipV="1">
            <a:off x="7075950" y="1167346"/>
            <a:ext cx="1855107" cy="359452"/>
          </a:xfrm>
          <a:prstGeom prst="curvedConnector4">
            <a:avLst>
              <a:gd name="adj1" fmla="val 37959"/>
              <a:gd name="adj2" fmla="val 155692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87740" y="926891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29" name="Rounded Rectangle 28"/>
          <p:cNvSpPr/>
          <p:nvPr/>
        </p:nvSpPr>
        <p:spPr>
          <a:xfrm>
            <a:off x="6584756" y="6027865"/>
            <a:ext cx="1759132" cy="55679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1" name="TextBox 40"/>
          <p:cNvSpPr txBox="1"/>
          <p:nvPr/>
        </p:nvSpPr>
        <p:spPr>
          <a:xfrm>
            <a:off x="8780750" y="4754865"/>
            <a:ext cx="310263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200" b="1" i="1" dirty="0" smtClean="0"/>
              <a:t>Atenție</a:t>
            </a:r>
            <a:r>
              <a:rPr lang="ro-RO" sz="1200" b="1" dirty="0"/>
              <a:t>! </a:t>
            </a:r>
          </a:p>
          <a:p>
            <a:r>
              <a:rPr lang="ro-RO" sz="1200" b="1" dirty="0" smtClean="0"/>
              <a:t>PV</a:t>
            </a:r>
            <a:r>
              <a:rPr lang="en-US" sz="1200" b="1" dirty="0" smtClean="0"/>
              <a:t>-</a:t>
            </a:r>
            <a:r>
              <a:rPr lang="en-US" sz="1200" b="1" dirty="0" err="1" smtClean="0"/>
              <a:t>urile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vor</a:t>
            </a:r>
            <a:r>
              <a:rPr lang="en-US" sz="1200" b="1" dirty="0" smtClean="0"/>
              <a:t> fi </a:t>
            </a:r>
            <a:r>
              <a:rPr lang="en-US" sz="1200" b="1" dirty="0" err="1" smtClean="0"/>
              <a:t>semnate</a:t>
            </a:r>
            <a:r>
              <a:rPr lang="en-US" sz="1200" b="1" dirty="0"/>
              <a:t> </a:t>
            </a:r>
            <a:r>
              <a:rPr lang="en-US" sz="1200" b="1" dirty="0" err="1" smtClean="0"/>
              <a:t>olograf</a:t>
            </a:r>
            <a:r>
              <a:rPr lang="en-US" sz="1200" b="1" dirty="0" smtClean="0"/>
              <a:t> de c</a:t>
            </a:r>
            <a:r>
              <a:rPr lang="ro-RO" sz="1200" b="1" dirty="0" smtClean="0"/>
              <a:t>ă</a:t>
            </a:r>
            <a:r>
              <a:rPr lang="en-US" sz="1200" b="1" dirty="0" err="1" smtClean="0"/>
              <a:t>tre</a:t>
            </a:r>
            <a:r>
              <a:rPr lang="en-US" sz="1200" b="1" dirty="0"/>
              <a:t> </a:t>
            </a:r>
            <a:r>
              <a:rPr lang="en-US" sz="1200" b="1" dirty="0" err="1" smtClean="0"/>
              <a:t>membrii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biroului</a:t>
            </a:r>
            <a:r>
              <a:rPr lang="en-US" sz="1200" b="1" dirty="0" smtClean="0"/>
              <a:t> electoral al </a:t>
            </a:r>
            <a:r>
              <a:rPr lang="ro-RO" sz="1200" b="1" dirty="0"/>
              <a:t>secție de </a:t>
            </a:r>
            <a:r>
              <a:rPr lang="ro-RO" sz="1200" b="1" dirty="0" smtClean="0"/>
              <a:t>votare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pe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fiecare</a:t>
            </a:r>
            <a:r>
              <a:rPr lang="en-US" sz="1200" b="1" dirty="0"/>
              <a:t> </a:t>
            </a:r>
            <a:r>
              <a:rPr lang="en-US" sz="1200" b="1" dirty="0" err="1" smtClean="0"/>
              <a:t>pagin</a:t>
            </a:r>
            <a:r>
              <a:rPr lang="ro-RO" sz="1200" b="1" dirty="0" smtClean="0"/>
              <a:t>ă</a:t>
            </a:r>
            <a:r>
              <a:rPr lang="en-US" sz="1200" b="1" dirty="0" smtClean="0"/>
              <a:t> (in </a:t>
            </a:r>
            <a:r>
              <a:rPr lang="en-US" sz="1200" b="1" dirty="0" err="1" smtClean="0"/>
              <a:t>partea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stang</a:t>
            </a:r>
            <a:r>
              <a:rPr lang="ro-RO" sz="1200" b="1" dirty="0" smtClean="0"/>
              <a:t>ă</a:t>
            </a:r>
            <a:r>
              <a:rPr lang="en-US" sz="1200" b="1" dirty="0" smtClean="0"/>
              <a:t>) </a:t>
            </a:r>
            <a:r>
              <a:rPr lang="ro-RO" sz="1200" b="1" dirty="0" smtClean="0"/>
              <a:t>ş</a:t>
            </a:r>
            <a:r>
              <a:rPr lang="en-US" sz="1200" b="1" dirty="0" err="1" smtClean="0"/>
              <a:t>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vor</a:t>
            </a:r>
            <a:r>
              <a:rPr lang="en-US" sz="1200" b="1" dirty="0"/>
              <a:t> </a:t>
            </a:r>
            <a:r>
              <a:rPr lang="en-US" sz="1200" b="1" dirty="0" err="1" smtClean="0"/>
              <a:t>purta</a:t>
            </a:r>
            <a:r>
              <a:rPr lang="en-US" sz="1200" b="1" dirty="0" smtClean="0"/>
              <a:t> </a:t>
            </a:r>
            <a:r>
              <a:rPr lang="ro-RO" sz="1200" b="1" dirty="0" smtClean="0"/>
              <a:t>ş</a:t>
            </a:r>
            <a:r>
              <a:rPr lang="en-US" sz="1200" b="1" dirty="0" err="1" smtClean="0"/>
              <a:t>tampila</a:t>
            </a:r>
            <a:r>
              <a:rPr lang="en-US" sz="1200" b="1" dirty="0" smtClean="0"/>
              <a:t> de control </a:t>
            </a:r>
            <a:r>
              <a:rPr lang="en-US" sz="1200" b="1" dirty="0"/>
              <a:t>a </a:t>
            </a:r>
            <a:r>
              <a:rPr lang="en-US" sz="1200" b="1" dirty="0" err="1"/>
              <a:t>secție</a:t>
            </a:r>
            <a:r>
              <a:rPr lang="en-US" sz="1200" b="1" dirty="0"/>
              <a:t> de </a:t>
            </a:r>
            <a:r>
              <a:rPr lang="en-US" sz="1200" b="1" dirty="0" err="1" smtClean="0"/>
              <a:t>votare</a:t>
            </a:r>
            <a:r>
              <a:rPr lang="en-US" sz="1200" b="1" dirty="0" smtClean="0"/>
              <a:t>.</a:t>
            </a:r>
            <a:endParaRPr lang="ro-RO" sz="1200" b="1" dirty="0" smtClean="0"/>
          </a:p>
        </p:txBody>
      </p:sp>
      <p:cxnSp>
        <p:nvCxnSpPr>
          <p:cNvPr id="42" name="Straight Arrow Connector 41"/>
          <p:cNvCxnSpPr>
            <a:stCxn id="26" idx="1"/>
            <a:endCxn id="29" idx="3"/>
          </p:cNvCxnSpPr>
          <p:nvPr/>
        </p:nvCxnSpPr>
        <p:spPr>
          <a:xfrm flipH="1" flipV="1">
            <a:off x="8343888" y="6306265"/>
            <a:ext cx="521980" cy="102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961" y="87980"/>
            <a:ext cx="5480439" cy="66872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32" name="Straight Arrow Connector 31"/>
          <p:cNvCxnSpPr/>
          <p:nvPr/>
        </p:nvCxnSpPr>
        <p:spPr>
          <a:xfrm>
            <a:off x="2934884" y="1992738"/>
            <a:ext cx="966556" cy="1390869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934884" y="2994619"/>
            <a:ext cx="905596" cy="718510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8" idx="3"/>
          </p:cNvCxnSpPr>
          <p:nvPr/>
        </p:nvCxnSpPr>
        <p:spPr>
          <a:xfrm flipV="1">
            <a:off x="2959044" y="4058196"/>
            <a:ext cx="881436" cy="255254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75373" y="3659633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50" name="TextBox 49"/>
          <p:cNvSpPr txBox="1"/>
          <p:nvPr/>
        </p:nvSpPr>
        <p:spPr>
          <a:xfrm>
            <a:off x="363343" y="4940848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cxnSp>
        <p:nvCxnSpPr>
          <p:cNvPr id="28" name="Straight Arrow Connector 27"/>
          <p:cNvCxnSpPr>
            <a:stCxn id="26" idx="1"/>
          </p:cNvCxnSpPr>
          <p:nvPr/>
        </p:nvCxnSpPr>
        <p:spPr>
          <a:xfrm flipH="1">
            <a:off x="8403409" y="6293714"/>
            <a:ext cx="531707" cy="1343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75373" y="687805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2934884" y="4308853"/>
            <a:ext cx="905596" cy="919995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37216" y="688821"/>
            <a:ext cx="2627216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pct.b</a:t>
            </a:r>
            <a:r>
              <a:rPr lang="ro-RO" sz="1400" dirty="0" smtClean="0"/>
              <a:t> </a:t>
            </a:r>
            <a:r>
              <a:rPr lang="ro-RO" sz="1400" b="1" dirty="0"/>
              <a:t>-</a:t>
            </a:r>
            <a:r>
              <a:rPr lang="ro-RO" sz="1400" dirty="0"/>
              <a:t> se completează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</a:t>
            </a:r>
            <a:r>
              <a:rPr lang="ro-RO" sz="1400" b="1" i="1" dirty="0"/>
              <a:t>care s-au prezentat la </a:t>
            </a:r>
            <a:r>
              <a:rPr lang="ro-RO" sz="1400" b="1" i="1" dirty="0" smtClean="0"/>
              <a:t>urne</a:t>
            </a:r>
            <a:r>
              <a:rPr lang="ro-RO" sz="1400" i="1" dirty="0" smtClean="0"/>
              <a:t>, </a:t>
            </a:r>
            <a:r>
              <a:rPr lang="ro-RO" sz="1400" i="1" dirty="0"/>
              <a:t>înscrişi în listele electorale existente în secţia de votare</a:t>
            </a:r>
          </a:p>
          <a:p>
            <a:r>
              <a:rPr lang="ro-RO" sz="1400" b="1" i="1" dirty="0"/>
              <a:t>(pct. b = pct. b1 + pct. b2 + pct. </a:t>
            </a:r>
            <a:r>
              <a:rPr lang="ro-RO" sz="1400" b="1" i="1" dirty="0" smtClean="0"/>
              <a:t>b3)</a:t>
            </a:r>
            <a:r>
              <a:rPr lang="ro-RO" sz="1400" dirty="0" smtClean="0"/>
              <a:t>“</a:t>
            </a:r>
            <a:endParaRPr lang="ro-RO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37216" y="2500693"/>
            <a:ext cx="262721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pct.b1 -</a:t>
            </a:r>
            <a:r>
              <a:rPr lang="ro-RO" sz="1400" dirty="0" smtClean="0"/>
              <a:t> „</a:t>
            </a:r>
            <a:r>
              <a:rPr lang="ro-RO" sz="1400" i="1" dirty="0" smtClean="0"/>
              <a:t>Numărul total al alegătorilor </a:t>
            </a:r>
            <a:r>
              <a:rPr lang="ro-RO" sz="1400" b="1" i="1" dirty="0" smtClean="0"/>
              <a:t>care s-au prezentat la urne</a:t>
            </a:r>
            <a:r>
              <a:rPr lang="ro-RO" sz="1400" i="1" dirty="0" smtClean="0"/>
              <a:t>, înscrişi în lista electorală </a:t>
            </a:r>
            <a:r>
              <a:rPr lang="ro-RO" sz="1400" i="1" u="sng" dirty="0" smtClean="0"/>
              <a:t>permanentă</a:t>
            </a:r>
            <a:r>
              <a:rPr lang="ro-RO" sz="1400" dirty="0" smtClean="0"/>
              <a:t>”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 err="1"/>
              <a:t>prin</a:t>
            </a:r>
            <a:r>
              <a:rPr lang="en-US" sz="1400" dirty="0"/>
              <a:t> </a:t>
            </a:r>
            <a:r>
              <a:rPr lang="en-US" sz="1400" dirty="0" err="1"/>
              <a:t>numărarea</a:t>
            </a:r>
            <a:r>
              <a:rPr lang="en-US" sz="1400" dirty="0"/>
              <a:t> </a:t>
            </a:r>
            <a:r>
              <a:rPr lang="en-US" sz="1400" dirty="0" err="1"/>
              <a:t>semnăturilor</a:t>
            </a:r>
            <a:r>
              <a:rPr lang="en-US" sz="1400" dirty="0"/>
              <a:t>) </a:t>
            </a:r>
            <a:r>
              <a:rPr lang="ro-RO" sz="1400" dirty="0" smtClean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1828" y="3728674"/>
            <a:ext cx="262721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 b</a:t>
            </a:r>
            <a:r>
              <a:rPr lang="en-US" sz="1400" b="1" dirty="0" smtClean="0"/>
              <a:t>2</a:t>
            </a:r>
            <a:r>
              <a:rPr lang="ro-RO" sz="1400" b="1" dirty="0" smtClean="0"/>
              <a:t> -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</a:t>
            </a:r>
            <a:r>
              <a:rPr lang="ro-RO" sz="1400" b="1" i="1" dirty="0"/>
              <a:t>care s-au prezentat la urne</a:t>
            </a:r>
            <a:r>
              <a:rPr lang="ro-RO" sz="1400" i="1" dirty="0"/>
              <a:t>, înscrişi în </a:t>
            </a:r>
            <a:r>
              <a:rPr lang="ro-RO" sz="1400" i="1" dirty="0" smtClean="0"/>
              <a:t>list</a:t>
            </a:r>
            <a:r>
              <a:rPr lang="en-US" sz="1400" i="1" dirty="0" smtClean="0"/>
              <a:t>a</a:t>
            </a:r>
            <a:r>
              <a:rPr lang="ro-RO" sz="1400" i="1" dirty="0" smtClean="0"/>
              <a:t> </a:t>
            </a:r>
            <a:r>
              <a:rPr lang="ro-RO" sz="1400" i="1" dirty="0"/>
              <a:t>electorală </a:t>
            </a:r>
            <a:r>
              <a:rPr lang="ro-RO" sz="1400" i="1" u="sng" dirty="0" smtClean="0"/>
              <a:t>suplimentar</a:t>
            </a:r>
            <a:r>
              <a:rPr lang="ro-RO" sz="1400" i="1" dirty="0"/>
              <a:t>ă</a:t>
            </a:r>
            <a:r>
              <a:rPr lang="ro-RO" sz="1400" dirty="0" smtClean="0"/>
              <a:t>”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 err="1"/>
              <a:t>prin</a:t>
            </a:r>
            <a:r>
              <a:rPr lang="en-US" sz="1400" dirty="0"/>
              <a:t> </a:t>
            </a:r>
            <a:r>
              <a:rPr lang="en-US" sz="1400" dirty="0" err="1"/>
              <a:t>numărarea</a:t>
            </a:r>
            <a:r>
              <a:rPr lang="en-US" sz="1400" dirty="0"/>
              <a:t> </a:t>
            </a:r>
            <a:r>
              <a:rPr lang="en-US" sz="1400" dirty="0" err="1"/>
              <a:t>semnăturilor</a:t>
            </a:r>
            <a:r>
              <a:rPr lang="en-US" sz="1400" dirty="0" smtClean="0"/>
              <a:t>).</a:t>
            </a:r>
            <a:endParaRPr lang="ro-RO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331828" y="4966975"/>
            <a:ext cx="262721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pct.</a:t>
            </a:r>
            <a:r>
              <a:rPr lang="en-US" sz="1400" b="1" dirty="0" smtClean="0"/>
              <a:t>b3</a:t>
            </a:r>
            <a:r>
              <a:rPr lang="ro-RO" sz="1400" b="1" dirty="0" smtClean="0"/>
              <a:t>  - </a:t>
            </a:r>
            <a:r>
              <a:rPr lang="ro-RO" sz="1400" dirty="0" smtClean="0"/>
              <a:t>“</a:t>
            </a:r>
            <a:r>
              <a:rPr lang="ro-RO" sz="1400" i="1" dirty="0"/>
              <a:t>Numărul total al alegătorilor </a:t>
            </a:r>
            <a:r>
              <a:rPr lang="ro-RO" sz="1400" b="1" i="1" dirty="0"/>
              <a:t>care s-au prezentat la urne</a:t>
            </a:r>
            <a:r>
              <a:rPr lang="ro-RO" sz="1400" i="1" dirty="0"/>
              <a:t>, în cazul cărora s-a folosit </a:t>
            </a:r>
            <a:r>
              <a:rPr lang="ro-RO" sz="1400" i="1" u="sng" dirty="0"/>
              <a:t>urna specială</a:t>
            </a:r>
            <a:r>
              <a:rPr lang="ro-RO" sz="1400" dirty="0" smtClean="0"/>
              <a:t>”</a:t>
            </a:r>
            <a:r>
              <a:rPr lang="en-US" sz="1400" dirty="0"/>
              <a:t> (</a:t>
            </a:r>
            <a:r>
              <a:rPr lang="en-US" sz="1400" dirty="0" err="1"/>
              <a:t>prin</a:t>
            </a:r>
            <a:r>
              <a:rPr lang="en-US" sz="1400" dirty="0"/>
              <a:t> </a:t>
            </a:r>
            <a:r>
              <a:rPr lang="en-US" sz="1400" dirty="0" err="1"/>
              <a:t>numărarea</a:t>
            </a:r>
            <a:r>
              <a:rPr lang="en-US" sz="1400" dirty="0"/>
              <a:t> </a:t>
            </a:r>
            <a:r>
              <a:rPr lang="en-US" sz="1400" dirty="0" err="1"/>
              <a:t>semnăturilor</a:t>
            </a:r>
            <a:r>
              <a:rPr lang="en-US" sz="1400" dirty="0" smtClean="0"/>
              <a:t>).</a:t>
            </a:r>
            <a:endParaRPr lang="ro-RO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8935116" y="5970548"/>
            <a:ext cx="301751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200" b="1" i="1" dirty="0" smtClean="0"/>
              <a:t>Atenție</a:t>
            </a:r>
            <a:r>
              <a:rPr lang="ro-RO" sz="1200" b="1" dirty="0"/>
              <a:t>! </a:t>
            </a:r>
          </a:p>
          <a:p>
            <a:r>
              <a:rPr lang="ro-RO" sz="1200" b="1" dirty="0"/>
              <a:t>Pe </a:t>
            </a:r>
            <a:r>
              <a:rPr lang="ro-RO" sz="1200" b="1" i="1" dirty="0"/>
              <a:t>fiecare</a:t>
            </a:r>
            <a:r>
              <a:rPr lang="ro-RO" sz="1200" b="1" dirty="0"/>
              <a:t> pagină a PV se completează</a:t>
            </a:r>
            <a:r>
              <a:rPr lang="en-US" sz="1200" b="1" dirty="0"/>
              <a:t> </a:t>
            </a:r>
            <a:r>
              <a:rPr lang="ro-RO" sz="1200" b="1" dirty="0"/>
              <a:t>număr</a:t>
            </a:r>
            <a:r>
              <a:rPr lang="en-US" sz="1200" b="1" dirty="0" err="1"/>
              <a:t>ul</a:t>
            </a:r>
            <a:r>
              <a:rPr lang="ro-RO" sz="1200" b="1" dirty="0"/>
              <a:t> secție de votare</a:t>
            </a:r>
            <a:r>
              <a:rPr lang="en-US" sz="1200" b="1" dirty="0"/>
              <a:t>.</a:t>
            </a:r>
            <a:endParaRPr lang="ro-RO" sz="12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6400800" y="6163450"/>
            <a:ext cx="2040467" cy="47814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" name="Oval 44"/>
          <p:cNvSpPr/>
          <p:nvPr/>
        </p:nvSpPr>
        <p:spPr>
          <a:xfrm>
            <a:off x="6686242" y="1134120"/>
            <a:ext cx="702773" cy="293877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1" name="Oval 50"/>
          <p:cNvSpPr/>
          <p:nvPr/>
        </p:nvSpPr>
        <p:spPr>
          <a:xfrm>
            <a:off x="4624251" y="1427997"/>
            <a:ext cx="2722735" cy="178188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2" name="Oval 51"/>
          <p:cNvSpPr/>
          <p:nvPr/>
        </p:nvSpPr>
        <p:spPr>
          <a:xfrm>
            <a:off x="7389015" y="817491"/>
            <a:ext cx="283236" cy="316629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" name="TextBox 21"/>
          <p:cNvSpPr txBox="1"/>
          <p:nvPr/>
        </p:nvSpPr>
        <p:spPr>
          <a:xfrm>
            <a:off x="363343" y="2506548"/>
            <a:ext cx="612000" cy="288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    </a:t>
            </a:r>
            <a:endParaRPr lang="ro-RO" dirty="0"/>
          </a:p>
        </p:txBody>
      </p:sp>
      <p:sp>
        <p:nvSpPr>
          <p:cNvPr id="46" name="Vertical Scroll 45"/>
          <p:cNvSpPr/>
          <p:nvPr/>
        </p:nvSpPr>
        <p:spPr>
          <a:xfrm>
            <a:off x="8375024" y="247191"/>
            <a:ext cx="3797299" cy="4325393"/>
          </a:xfrm>
          <a:prstGeom prst="verticalScroll">
            <a:avLst>
              <a:gd name="adj" fmla="val 7929"/>
            </a:avLst>
          </a:prstGeom>
          <a:solidFill>
            <a:schemeClr val="accent1">
              <a:alpha val="50000"/>
            </a:schemeClr>
          </a:solidFill>
          <a:ln>
            <a:solidFill>
              <a:srgbClr val="00206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</a:t>
            </a:r>
            <a:r>
              <a:rPr lang="es-E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</a:t>
            </a:r>
            <a:r>
              <a:rPr lang="es-ES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sz="2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+ pct.</a:t>
            </a:r>
            <a:r>
              <a:rPr lang="ro-RO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s-E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endParaRPr lang="ro-RO" sz="2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ATENŢIE! se verifică inegalitățile:</a:t>
            </a:r>
          </a:p>
          <a:p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Pct.a &gt;=  Pct. b</a:t>
            </a:r>
          </a:p>
          <a:p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Pct.a1 &gt;=  Pct. b1</a:t>
            </a:r>
          </a:p>
          <a:p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Pct.a2 &gt;=  Pct. b2</a:t>
            </a:r>
          </a:p>
          <a:p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Pct.a3 &gt;=  Pct. b3</a:t>
            </a:r>
            <a:endParaRPr lang="en-US" sz="2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o-RO" sz="19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0607" y="588065"/>
            <a:ext cx="749873" cy="20770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4727" y="4789938"/>
            <a:ext cx="3115326" cy="10607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1945" y="1558261"/>
            <a:ext cx="5212782" cy="397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1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24216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372874" y="4911839"/>
            <a:ext cx="999419" cy="367354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" name="Oval 11"/>
          <p:cNvSpPr/>
          <p:nvPr/>
        </p:nvSpPr>
        <p:spPr>
          <a:xfrm>
            <a:off x="737627" y="4988418"/>
            <a:ext cx="321105" cy="323066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" name="Oval 13"/>
          <p:cNvSpPr/>
          <p:nvPr/>
        </p:nvSpPr>
        <p:spPr>
          <a:xfrm rot="17072929">
            <a:off x="7009166" y="3307194"/>
            <a:ext cx="4179852" cy="821189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5" name="Oval 14"/>
          <p:cNvSpPr/>
          <p:nvPr/>
        </p:nvSpPr>
        <p:spPr>
          <a:xfrm rot="16877739">
            <a:off x="9436041" y="2638339"/>
            <a:ext cx="3235215" cy="793865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grpSp>
        <p:nvGrpSpPr>
          <p:cNvPr id="18" name="Group 17"/>
          <p:cNvGrpSpPr/>
          <p:nvPr/>
        </p:nvGrpSpPr>
        <p:grpSpPr>
          <a:xfrm>
            <a:off x="4150827" y="422509"/>
            <a:ext cx="8041173" cy="6073180"/>
            <a:chOff x="4249783" y="412247"/>
            <a:chExt cx="8041173" cy="607318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857659">
              <a:off x="7484855" y="441111"/>
              <a:ext cx="4060615" cy="574628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720699">
              <a:off x="5519698" y="412247"/>
              <a:ext cx="4291619" cy="607318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cxnSp>
          <p:nvCxnSpPr>
            <p:cNvPr id="10" name="Straight Arrow Connector 9"/>
            <p:cNvCxnSpPr/>
            <p:nvPr/>
          </p:nvCxnSpPr>
          <p:spPr>
            <a:xfrm flipH="1">
              <a:off x="4249783" y="3947823"/>
              <a:ext cx="4399255" cy="1141806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5" idx="0"/>
            </p:cNvCxnSpPr>
            <p:nvPr/>
          </p:nvCxnSpPr>
          <p:spPr>
            <a:xfrm flipH="1">
              <a:off x="4249783" y="2957523"/>
              <a:ext cx="6414622" cy="2137993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Vertical Scroll 12"/>
            <p:cNvSpPr/>
            <p:nvPr/>
          </p:nvSpPr>
          <p:spPr>
            <a:xfrm>
              <a:off x="4330711" y="949612"/>
              <a:ext cx="4371882" cy="2428611"/>
            </a:xfrm>
            <a:prstGeom prst="verticalScroll">
              <a:avLst>
                <a:gd name="adj" fmla="val 6758"/>
              </a:avLst>
            </a:prstGeom>
            <a:solidFill>
              <a:srgbClr val="5B9BD5">
                <a:alpha val="65882"/>
              </a:srgbClr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000" tIns="0" rIns="0" rtlCol="0" anchor="t" anchorCtr="0"/>
            <a:lstStyle/>
            <a:p>
              <a:r>
                <a:rPr lang="ro-RO" b="1" dirty="0" smtClean="0">
                  <a:solidFill>
                    <a:srgbClr val="002060"/>
                  </a:solidFill>
                </a:rPr>
                <a:t>- se numără voturi</a:t>
              </a:r>
              <a:r>
                <a:rPr lang="en-US" b="1" dirty="0" smtClean="0">
                  <a:solidFill>
                    <a:srgbClr val="002060"/>
                  </a:solidFill>
                </a:rPr>
                <a:t>le </a:t>
              </a:r>
              <a:r>
                <a:rPr lang="en-US" b="1" dirty="0" err="1" smtClean="0">
                  <a:solidFill>
                    <a:srgbClr val="002060"/>
                  </a:solidFill>
                </a:rPr>
                <a:t>valabil</a:t>
              </a:r>
              <a:r>
                <a:rPr lang="en-US" b="1" dirty="0" smtClean="0">
                  <a:solidFill>
                    <a:srgbClr val="002060"/>
                  </a:solidFill>
                </a:rPr>
                <a:t> </a:t>
              </a:r>
              <a:r>
                <a:rPr lang="en-US" b="1" dirty="0" err="1" smtClean="0">
                  <a:solidFill>
                    <a:srgbClr val="002060"/>
                  </a:solidFill>
                </a:rPr>
                <a:t>exprimate</a:t>
              </a:r>
              <a:r>
                <a:rPr lang="ro-RO" b="1" dirty="0" smtClean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obținute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ro-RO" b="1" dirty="0" smtClean="0">
                  <a:solidFill>
                    <a:srgbClr val="002060"/>
                  </a:solidFill>
                </a:rPr>
                <a:t>de fiecare </a:t>
              </a:r>
              <a:r>
                <a:rPr lang="en-US" b="1" dirty="0" smtClean="0">
                  <a:solidFill>
                    <a:srgbClr val="002060"/>
                  </a:solidFill>
                </a:rPr>
                <a:t>competitor electoral</a:t>
              </a:r>
              <a:r>
                <a:rPr lang="ro-RO" b="1" dirty="0" smtClean="0">
                  <a:solidFill>
                    <a:srgbClr val="002060"/>
                  </a:solidFill>
                </a:rPr>
                <a:t>, rezultatele înscriindu-se la </a:t>
              </a:r>
              <a:r>
                <a:rPr lang="ro-RO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 </a:t>
              </a:r>
              <a:r>
                <a:rPr lang="en-US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r>
                <a:rPr lang="ro-RO" b="1" dirty="0" smtClean="0">
                  <a:solidFill>
                    <a:srgbClr val="002060"/>
                  </a:solidFill>
                </a:rPr>
                <a:t>;</a:t>
              </a:r>
            </a:p>
            <a:p>
              <a:endParaRPr lang="ro-RO" b="1" dirty="0" smtClean="0">
                <a:solidFill>
                  <a:srgbClr val="002060"/>
                </a:solidFill>
              </a:endParaRPr>
            </a:p>
            <a:p>
              <a:r>
                <a:rPr lang="ro-RO" b="1" dirty="0" smtClean="0">
                  <a:solidFill>
                    <a:srgbClr val="002060"/>
                  </a:solidFill>
                </a:rPr>
                <a:t>-</a:t>
              </a:r>
              <a:r>
                <a:rPr lang="en-US" b="1" dirty="0" smtClean="0">
                  <a:solidFill>
                    <a:srgbClr val="002060"/>
                  </a:solidFill>
                </a:rPr>
                <a:t> </a:t>
              </a:r>
              <a:r>
                <a:rPr lang="en-US" sz="2000" b="1" u="sng" dirty="0" smtClean="0">
                  <a:solidFill>
                    <a:srgbClr val="002060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</a:t>
              </a:r>
              <a:r>
                <a:rPr lang="ro-RO" sz="2000" b="1" u="sng" dirty="0" smtClean="0">
                  <a:solidFill>
                    <a:srgbClr val="002060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ct. </a:t>
              </a:r>
              <a:r>
                <a:rPr lang="en-US" sz="2000" b="1" u="sng" dirty="0" smtClean="0">
                  <a:solidFill>
                    <a:srgbClr val="002060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</a:t>
              </a:r>
              <a:r>
                <a:rPr lang="ro-RO" sz="2000" b="1" u="sng" dirty="0" smtClean="0">
                  <a:solidFill>
                    <a:srgbClr val="002060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ro-RO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suma voturilor valabil exprimate 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 </a:t>
              </a:r>
              <a:r>
                <a:rPr lang="ro-RO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 pct. 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r>
                <a:rPr lang="ro-RO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</a:t>
              </a:r>
              <a:r>
                <a:rPr lang="ro-RO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suma voturilor de pe rândurile de la pct.</a:t>
              </a:r>
              <a:r>
                <a:rPr lang="en-US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  <a:r>
                <a:rPr lang="ro-RO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ro-R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Vertical Scroll 8"/>
            <p:cNvSpPr/>
            <p:nvPr/>
          </p:nvSpPr>
          <p:spPr>
            <a:xfrm>
              <a:off x="7427581" y="4437833"/>
              <a:ext cx="4863375" cy="1293091"/>
            </a:xfrm>
            <a:prstGeom prst="verticalScroll">
              <a:avLst/>
            </a:prstGeom>
            <a:solidFill>
              <a:schemeClr val="accent1"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o-RO" sz="2400" b="1" i="1" dirty="0" smtClean="0">
                  <a:solidFill>
                    <a:srgbClr val="002060"/>
                  </a:solidFill>
                </a:rPr>
                <a:t>Se verifică corelațiile:</a:t>
              </a:r>
            </a:p>
            <a:p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 </a:t>
              </a:r>
              <a:r>
                <a:rPr lang="ro-RO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</a:t>
              </a:r>
              <a:r>
                <a:rPr lang="ro-RO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</a:t>
              </a:r>
              <a:r>
                <a:rPr lang="ro-RO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ro-RO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Symbol" panose="05050102010706020507" pitchFamily="18" charset="2"/>
                </a:rPr>
                <a:t>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ro-RO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Symbol" panose="05050102010706020507" pitchFamily="18" charset="2"/>
                </a:rPr>
                <a:t>pct.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Symbol" panose="05050102010706020507" pitchFamily="18" charset="2"/>
                </a:rPr>
                <a:t> h</a:t>
              </a:r>
              <a:endParaRPr lang="ro-RO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endParaRPr>
            </a:p>
            <a:p>
              <a:r>
                <a:rPr lang="ro-RO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 </a:t>
              </a:r>
              <a:r>
                <a:rPr lang="en-US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</a:t>
              </a:r>
              <a:r>
                <a:rPr lang="ro-RO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&lt;=  </a:t>
              </a:r>
              <a:r>
                <a:rPr lang="en-US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[</a:t>
              </a:r>
              <a:r>
                <a:rPr lang="ro-RO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 b – </a:t>
              </a:r>
              <a:r>
                <a:rPr lang="en-US" sz="24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ro-RO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</a:t>
              </a:r>
              <a:r>
                <a:rPr lang="en-US" sz="24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f + pct. g)]</a:t>
              </a:r>
              <a:endParaRPr lang="ro-RO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7717" y="129946"/>
            <a:ext cx="3115326" cy="80435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3040" y="6165388"/>
            <a:ext cx="2251331" cy="5164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8960" y="6243209"/>
            <a:ext cx="1070643" cy="2524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04863" y="6260670"/>
            <a:ext cx="1066892" cy="2560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1479454">
            <a:off x="6831751" y="6155614"/>
            <a:ext cx="1166494" cy="39532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54890" y="6399067"/>
            <a:ext cx="248150" cy="117657"/>
          </a:xfrm>
          <a:prstGeom prst="rect">
            <a:avLst/>
          </a:prstGeom>
        </p:spPr>
      </p:pic>
      <p:cxnSp>
        <p:nvCxnSpPr>
          <p:cNvPr id="22" name="Straight Arrow Connector 21"/>
          <p:cNvCxnSpPr>
            <a:stCxn id="2" idx="1"/>
          </p:cNvCxnSpPr>
          <p:nvPr/>
        </p:nvCxnSpPr>
        <p:spPr>
          <a:xfrm flipH="1" flipV="1">
            <a:off x="6548846" y="435429"/>
            <a:ext cx="2428871" cy="966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59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87087" y="115815"/>
            <a:ext cx="12104913" cy="6681221"/>
            <a:chOff x="326951" y="115815"/>
            <a:chExt cx="11865048" cy="668122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71067" y="115815"/>
              <a:ext cx="5191622" cy="6681221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6" name="TextBox 5"/>
            <p:cNvSpPr txBox="1"/>
            <p:nvPr/>
          </p:nvSpPr>
          <p:spPr>
            <a:xfrm>
              <a:off x="326952" y="4551928"/>
              <a:ext cx="228922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b="1" dirty="0" smtClean="0"/>
                <a:t>Se numără B.V. nule </a:t>
              </a:r>
              <a:r>
                <a:rPr lang="it-IT" dirty="0" smtClean="0"/>
                <a:t>(din urn</a:t>
              </a:r>
              <a:r>
                <a:rPr lang="it-IT" dirty="0"/>
                <a:t>ă</a:t>
              </a:r>
              <a:r>
                <a:rPr lang="it-IT" dirty="0" smtClean="0"/>
                <a:t>) </a:t>
              </a:r>
              <a:r>
                <a:rPr lang="it-IT" b="1" dirty="0" smtClean="0"/>
                <a:t>şi rezultatul se trece la </a:t>
              </a:r>
              <a:r>
                <a:rPr lang="it-IT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 </a:t>
              </a:r>
              <a:r>
                <a:rPr lang="it-IT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</a:t>
              </a:r>
              <a:endParaRPr lang="ro-RO" b="1" dirty="0"/>
            </a:p>
          </p:txBody>
        </p:sp>
        <p:sp>
          <p:nvSpPr>
            <p:cNvPr id="46" name="Vertical Scroll 45"/>
            <p:cNvSpPr/>
            <p:nvPr/>
          </p:nvSpPr>
          <p:spPr>
            <a:xfrm>
              <a:off x="7820297" y="176779"/>
              <a:ext cx="4371702" cy="4145280"/>
            </a:xfrm>
            <a:prstGeom prst="verticalScroll">
              <a:avLst>
                <a:gd name="adj" fmla="val 10189"/>
              </a:avLst>
            </a:prstGeom>
            <a:solidFill>
              <a:schemeClr val="accent1"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o-RO" sz="2400" b="1" i="1" dirty="0" smtClean="0">
                  <a:solidFill>
                    <a:srgbClr val="002060"/>
                  </a:solidFill>
                </a:rPr>
                <a:t>Se </a:t>
              </a:r>
              <a:r>
                <a:rPr lang="ro-RO" sz="2400" b="1" i="1" dirty="0">
                  <a:solidFill>
                    <a:srgbClr val="002060"/>
                  </a:solidFill>
                </a:rPr>
                <a:t>verifică corelațiile</a:t>
              </a:r>
              <a:r>
                <a:rPr lang="ro-RO" sz="2400" b="1" i="1" dirty="0" smtClean="0">
                  <a:solidFill>
                    <a:srgbClr val="002060"/>
                  </a:solidFill>
                </a:rPr>
                <a:t>:</a:t>
              </a:r>
              <a:endParaRPr lang="en-US" sz="2400" b="1" i="1" dirty="0" smtClean="0">
                <a:solidFill>
                  <a:srgbClr val="002060"/>
                </a:solidFill>
              </a:endParaRPr>
            </a:p>
            <a:p>
              <a:endParaRPr lang="ro-RO" sz="2400" b="1" i="1" dirty="0">
                <a:solidFill>
                  <a:srgbClr val="002060"/>
                </a:solidFill>
              </a:endParaRPr>
            </a:p>
            <a:p>
              <a:r>
                <a:rPr lang="da-DK" sz="23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</a:t>
              </a:r>
              <a:r>
                <a:rPr lang="da-DK" sz="23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da-DK" sz="23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 </a:t>
              </a:r>
              <a:r>
                <a:rPr lang="da-DK" sz="23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&lt;=  [</a:t>
              </a:r>
              <a:r>
                <a:rPr lang="da-DK" sz="23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</a:t>
              </a:r>
              <a:r>
                <a:rPr lang="da-DK" sz="23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b </a:t>
              </a:r>
              <a:r>
                <a:rPr lang="da-DK" sz="23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– (pct. f + pct.g)]</a:t>
              </a:r>
              <a:endParaRPr lang="da-DK" sz="2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da-DK" sz="23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pct.c &gt;= pct.d + pct.e + pct.f + pct.g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87945" y="3233672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2638235" y="2724133"/>
              <a:ext cx="1052751" cy="1806678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26951" y="2146298"/>
              <a:ext cx="2289227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dirty="0"/>
                <a:t>Se completează </a:t>
              </a:r>
              <a:r>
                <a:rPr lang="ro-RO" b="1" i="1" u="sng" dirty="0" smtClean="0"/>
                <a:t>pct.</a:t>
              </a:r>
              <a:r>
                <a:rPr lang="en-US" b="1" i="1" u="sng" dirty="0" smtClean="0"/>
                <a:t>c</a:t>
              </a:r>
              <a:r>
                <a:rPr lang="ro-RO" dirty="0" smtClean="0"/>
                <a:t>  </a:t>
              </a:r>
              <a:r>
                <a:rPr lang="ro-RO" b="1" dirty="0"/>
                <a:t>din P.V. cu numărul de B.V. </a:t>
              </a:r>
              <a:r>
                <a:rPr lang="ro-RO" b="1" u="sng" dirty="0"/>
                <a:t>primite </a:t>
              </a:r>
              <a:r>
                <a:rPr lang="ro-RO" b="1" u="sng" dirty="0" smtClean="0"/>
                <a:t>efectiv</a:t>
              </a:r>
              <a:r>
                <a:rPr lang="en-US" b="1" dirty="0" smtClean="0"/>
                <a:t>.</a:t>
              </a:r>
              <a:endParaRPr lang="ro-RO" b="1" dirty="0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2638235" y="4232366"/>
              <a:ext cx="1052751" cy="59689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925543" y="2179232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36175" y="3189201"/>
              <a:ext cx="2289227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dirty="0"/>
                <a:t>Se </a:t>
              </a:r>
              <a:r>
                <a:rPr lang="ro-RO" b="1" dirty="0" smtClean="0"/>
                <a:t>completează</a:t>
              </a:r>
              <a:r>
                <a:rPr lang="en-US" b="1" dirty="0" smtClean="0"/>
                <a:t> </a:t>
              </a:r>
              <a:r>
                <a:rPr lang="ro-RO" b="1" i="1" u="sng" dirty="0" smtClean="0"/>
                <a:t>pct.</a:t>
              </a:r>
              <a:r>
                <a:rPr lang="en-US" b="1" i="1" u="sng" dirty="0" smtClean="0"/>
                <a:t>d </a:t>
              </a:r>
              <a:r>
                <a:rPr lang="en-US" b="1" dirty="0" smtClean="0"/>
                <a:t> </a:t>
              </a:r>
              <a:r>
                <a:rPr lang="en-US" b="1" dirty="0"/>
                <a:t>cu </a:t>
              </a:r>
              <a:r>
                <a:rPr lang="en-US" b="1" dirty="0" err="1" smtClean="0"/>
                <a:t>numărul</a:t>
              </a:r>
              <a:r>
                <a:rPr lang="en-US" b="1" dirty="0" smtClean="0"/>
                <a:t> de </a:t>
              </a:r>
              <a:r>
                <a:rPr lang="ro-RO" b="1" dirty="0" smtClean="0"/>
                <a:t>B.V. </a:t>
              </a:r>
              <a:r>
                <a:rPr lang="en-US" b="1" dirty="0" smtClean="0"/>
                <a:t> ne</a:t>
              </a:r>
              <a:r>
                <a:rPr lang="ro-RO" b="1" dirty="0">
                  <a:sym typeface="Times New Roman" panose="02020603050405020304" pitchFamily="18" charset="0"/>
                </a:rPr>
                <a:t>î</a:t>
              </a:r>
              <a:r>
                <a:rPr lang="en-US" b="1" dirty="0" err="1"/>
                <a:t>ntrebuinţate</a:t>
              </a:r>
              <a:r>
                <a:rPr lang="en-US" b="1" dirty="0"/>
                <a:t> </a:t>
              </a:r>
              <a:r>
                <a:rPr lang="ro-RO" b="1" dirty="0" smtClean="0"/>
                <a:t>şi</a:t>
              </a:r>
              <a:r>
                <a:rPr lang="en-US" b="1" dirty="0" smtClean="0"/>
                <a:t> </a:t>
              </a:r>
              <a:r>
                <a:rPr lang="ro-RO" b="1" dirty="0" smtClean="0"/>
                <a:t>anulate</a:t>
              </a:r>
              <a:r>
                <a:rPr lang="en-US" b="1" dirty="0" smtClean="0"/>
                <a:t>.</a:t>
              </a:r>
              <a:endParaRPr lang="ro-RO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381017" y="5177013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cxnSp>
          <p:nvCxnSpPr>
            <p:cNvPr id="45" name="Straight Arrow Connector 44"/>
            <p:cNvCxnSpPr>
              <a:stCxn id="6" idx="3"/>
            </p:cNvCxnSpPr>
            <p:nvPr/>
          </p:nvCxnSpPr>
          <p:spPr>
            <a:xfrm>
              <a:off x="2616178" y="5013593"/>
              <a:ext cx="1091031" cy="32476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33333" y="5581619"/>
              <a:ext cx="228922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b="1" dirty="0" smtClean="0"/>
                <a:t>Se numără B.V. albe </a:t>
              </a:r>
              <a:r>
                <a:rPr lang="it-IT" dirty="0" smtClean="0"/>
                <a:t>(</a:t>
              </a:r>
              <a:r>
                <a:rPr lang="it-IT" dirty="0"/>
                <a:t>din urnă) </a:t>
              </a:r>
              <a:r>
                <a:rPr lang="it-IT" b="1" dirty="0" smtClean="0"/>
                <a:t>şi rezultatul se trece la </a:t>
              </a:r>
              <a:r>
                <a:rPr lang="it-IT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pct. g</a:t>
              </a:r>
              <a:endParaRPr lang="ro-RO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51417" y="6178683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2616178" y="5625147"/>
              <a:ext cx="1091031" cy="17487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80522" y="6202656"/>
              <a:ext cx="2042337" cy="48162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83324" y="5989278"/>
              <a:ext cx="3029975" cy="695004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409633">
              <a:off x="7820298" y="6198879"/>
              <a:ext cx="772641" cy="467113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6275" y="4829257"/>
            <a:ext cx="3115326" cy="10607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39886" y="1404231"/>
            <a:ext cx="4980745" cy="37968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24682" y="485781"/>
            <a:ext cx="749873" cy="223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5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83611" y="0"/>
            <a:ext cx="10505813" cy="6857999"/>
            <a:chOff x="483611" y="0"/>
            <a:chExt cx="10505813" cy="685799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3611" y="0"/>
              <a:ext cx="4846211" cy="6857999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5" name="TextBox 4"/>
            <p:cNvSpPr txBox="1"/>
            <p:nvPr/>
          </p:nvSpPr>
          <p:spPr>
            <a:xfrm>
              <a:off x="6963157" y="716854"/>
              <a:ext cx="4026267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i="1" u="sng" dirty="0" smtClean="0"/>
                <a:t>pct.</a:t>
              </a:r>
              <a:r>
                <a:rPr lang="en-US" b="1" i="1" u="sng" dirty="0" smtClean="0"/>
                <a:t>j</a:t>
              </a:r>
              <a:r>
                <a:rPr lang="ro-RO" b="1" dirty="0" smtClean="0"/>
                <a:t> - se completează cu “</a:t>
              </a:r>
              <a:r>
                <a:rPr lang="ro-RO" b="1" i="1" dirty="0" smtClean="0"/>
                <a:t>Expunerea</a:t>
              </a:r>
              <a:r>
                <a:rPr lang="ro-RO" b="1" i="1" dirty="0"/>
                <a:t>, pe scurt, a </a:t>
              </a:r>
              <a:r>
                <a:rPr lang="ro-RO" b="1" i="1" dirty="0" smtClean="0">
                  <a:sym typeface="Times New Roman" panose="02020603050405020304" pitchFamily="18" charset="0"/>
                </a:rPr>
                <a:t>î</a:t>
              </a:r>
              <a:r>
                <a:rPr lang="ro-RO" b="1" i="1" dirty="0" smtClean="0"/>
                <a:t>ntâmpinărilor</a:t>
              </a:r>
              <a:r>
                <a:rPr lang="en-US" b="1" i="1" dirty="0" smtClean="0"/>
                <a:t>, a </a:t>
              </a:r>
              <a:r>
                <a:rPr lang="en-US" b="1" i="1" dirty="0" err="1" smtClean="0"/>
                <a:t>contesta</a:t>
              </a:r>
              <a:r>
                <a:rPr lang="ro-RO" b="1" i="1" dirty="0"/>
                <a:t>ț</a:t>
              </a:r>
              <a:r>
                <a:rPr lang="en-US" b="1" i="1" dirty="0" err="1" smtClean="0"/>
                <a:t>iilor</a:t>
              </a:r>
              <a:r>
                <a:rPr lang="ro-RO" b="1" i="1" dirty="0" smtClean="0"/>
                <a:t> și </a:t>
              </a:r>
              <a:r>
                <a:rPr lang="ro-RO" b="1" i="1" dirty="0"/>
                <a:t>a modului de soluţionare a acestora, precum şi a </a:t>
              </a:r>
              <a:r>
                <a:rPr lang="ro-RO" b="1" i="1" dirty="0" smtClean="0"/>
                <a:t>contestațiilor înaintate </a:t>
              </a:r>
              <a:r>
                <a:rPr lang="ro-RO" b="1" i="1" dirty="0"/>
                <a:t>b</a:t>
              </a:r>
              <a:r>
                <a:rPr lang="ro-RO" b="1" i="1" dirty="0" smtClean="0"/>
                <a:t>iroului </a:t>
              </a:r>
              <a:r>
                <a:rPr lang="ro-RO" b="1" i="1" dirty="0"/>
                <a:t>e</a:t>
              </a:r>
              <a:r>
                <a:rPr lang="ro-RO" b="1" i="1" dirty="0" smtClean="0"/>
                <a:t>lectoral </a:t>
              </a:r>
              <a:r>
                <a:rPr lang="en-US" b="1" i="1" dirty="0" smtClean="0"/>
                <a:t>de </a:t>
              </a:r>
              <a:r>
                <a:rPr lang="ro-RO" b="1" i="1" dirty="0" smtClean="0"/>
                <a:t>circumscripți</a:t>
              </a:r>
              <a:r>
                <a:rPr lang="en-US" b="1" i="1" dirty="0" smtClean="0"/>
                <a:t>e</a:t>
              </a:r>
              <a:r>
                <a:rPr lang="ro-RO" b="1" dirty="0" smtClean="0"/>
                <a:t>”.</a:t>
              </a:r>
              <a:endParaRPr lang="ro-RO" sz="1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63157" y="754033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cxnSp>
          <p:nvCxnSpPr>
            <p:cNvPr id="7" name="Straight Arrow Connector 6"/>
            <p:cNvCxnSpPr>
              <a:stCxn id="28" idx="1"/>
              <a:endCxn id="26" idx="3"/>
            </p:cNvCxnSpPr>
            <p:nvPr/>
          </p:nvCxnSpPr>
          <p:spPr>
            <a:xfrm flipH="1" flipV="1">
              <a:off x="4909504" y="1654148"/>
              <a:ext cx="2059861" cy="102238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963155" y="3668420"/>
              <a:ext cx="4026267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i="1" u="sng" dirty="0" smtClean="0"/>
                <a:t>pct.</a:t>
              </a:r>
              <a:r>
                <a:rPr lang="en-US" b="1" i="1" u="sng" dirty="0" smtClean="0"/>
                <a:t>l</a:t>
              </a:r>
              <a:r>
                <a:rPr lang="ro-RO" b="1" dirty="0" smtClean="0"/>
                <a:t>   - se consemnează numărul</a:t>
              </a:r>
              <a:r>
                <a:rPr lang="en-US" b="1" dirty="0" smtClean="0"/>
                <a:t> </a:t>
              </a:r>
              <a:r>
                <a:rPr lang="ro-RO" b="1" dirty="0" smtClean="0"/>
                <a:t>ştampile</a:t>
              </a:r>
              <a:r>
                <a:rPr lang="en-US" b="1" dirty="0" err="1" smtClean="0"/>
                <a:t>lor</a:t>
              </a:r>
              <a:r>
                <a:rPr lang="ro-RO" b="1" dirty="0" smtClean="0"/>
                <a:t> cu menţiunea “VOTAT”</a:t>
              </a:r>
              <a:r>
                <a:rPr lang="en-US" b="1" dirty="0" smtClean="0"/>
                <a:t>,</a:t>
              </a:r>
            </a:p>
            <a:p>
              <a:r>
                <a:rPr lang="ro-RO" b="1" i="1" dirty="0"/>
                <a:t>dispariţia uneia sau mai multor </a:t>
              </a:r>
              <a:r>
                <a:rPr lang="ro-RO" b="1" i="1" dirty="0" smtClean="0"/>
                <a:t>ştampile</a:t>
              </a:r>
              <a:r>
                <a:rPr lang="en-US" b="1" i="1" dirty="0" smtClean="0"/>
                <a:t>, </a:t>
              </a:r>
              <a:r>
                <a:rPr lang="ro-RO" b="1" i="1" dirty="0"/>
                <a:t>se consemnează </a:t>
              </a:r>
              <a:r>
                <a:rPr lang="ro-RO" b="1" i="1" dirty="0" smtClean="0">
                  <a:sym typeface="Times New Roman" panose="02020603050405020304" pitchFamily="18" charset="0"/>
                </a:rPr>
                <a:t>î</a:t>
              </a:r>
              <a:r>
                <a:rPr lang="en-US" b="1" i="1" dirty="0" smtClean="0"/>
                <a:t>n </a:t>
              </a:r>
              <a:r>
                <a:rPr lang="en-US" b="1" i="1" dirty="0" err="1" smtClean="0"/>
                <a:t>rubrica</a:t>
              </a:r>
              <a:r>
                <a:rPr lang="en-US" b="1" i="1" dirty="0" smtClean="0"/>
                <a:t> </a:t>
              </a:r>
              <a:r>
                <a:rPr lang="en-US" b="1" i="1" dirty="0" err="1" smtClean="0"/>
                <a:t>prev</a:t>
              </a:r>
              <a:r>
                <a:rPr lang="ro-RO" b="1" i="1" dirty="0" smtClean="0"/>
                <a:t>ă</a:t>
              </a:r>
              <a:r>
                <a:rPr lang="en-US" b="1" i="1" dirty="0" err="1" smtClean="0"/>
                <a:t>zut</a:t>
              </a:r>
              <a:r>
                <a:rPr lang="ro-RO" b="1" i="1" dirty="0" smtClean="0"/>
                <a:t>ă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69365" y="3699866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908240" y="1042033"/>
              <a:ext cx="4053509" cy="252257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907527" y="2163241"/>
              <a:ext cx="4001976" cy="189305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963155" y="5620380"/>
              <a:ext cx="4026267" cy="738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sz="1400" b="1" i="1" dirty="0" smtClean="0"/>
                <a:t>Atenție</a:t>
              </a:r>
              <a:r>
                <a:rPr lang="ro-RO" sz="1400" b="1" dirty="0"/>
                <a:t>! </a:t>
              </a:r>
            </a:p>
            <a:p>
              <a:r>
                <a:rPr lang="ro-RO" sz="1400" b="1" dirty="0"/>
                <a:t>Pe </a:t>
              </a:r>
              <a:r>
                <a:rPr lang="ro-RO" sz="1400" b="1" i="1" dirty="0"/>
                <a:t>fiecare</a:t>
              </a:r>
              <a:r>
                <a:rPr lang="ro-RO" sz="1400" b="1" dirty="0"/>
                <a:t> pagină a PV se completează</a:t>
              </a:r>
              <a:r>
                <a:rPr lang="en-US" sz="1400" b="1" dirty="0"/>
                <a:t> </a:t>
              </a:r>
              <a:r>
                <a:rPr lang="ro-RO" sz="1400" b="1" dirty="0"/>
                <a:t>număr</a:t>
              </a:r>
              <a:r>
                <a:rPr lang="en-US" sz="1400" b="1" dirty="0" err="1"/>
                <a:t>ul</a:t>
              </a:r>
              <a:r>
                <a:rPr lang="ro-RO" sz="1400" b="1" dirty="0"/>
                <a:t> secție de votare</a:t>
              </a:r>
              <a:r>
                <a:rPr lang="en-US" sz="1400" b="1" dirty="0"/>
                <a:t>.</a:t>
              </a:r>
              <a:endParaRPr lang="ro-RO" sz="1400" b="1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577737" y="6155019"/>
              <a:ext cx="2918804" cy="419468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cxnSp>
          <p:nvCxnSpPr>
            <p:cNvPr id="23" name="Straight Arrow Connector 22"/>
            <p:cNvCxnSpPr>
              <a:stCxn id="20" idx="1"/>
              <a:endCxn id="22" idx="3"/>
            </p:cNvCxnSpPr>
            <p:nvPr/>
          </p:nvCxnSpPr>
          <p:spPr>
            <a:xfrm flipH="1">
              <a:off x="5496541" y="5989712"/>
              <a:ext cx="1466614" cy="37504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903933" y="1570041"/>
              <a:ext cx="4005571" cy="168214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63155" y="2501082"/>
              <a:ext cx="4026267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b="1" i="1" u="sng" dirty="0" smtClean="0"/>
                <a:t>pct.</a:t>
              </a:r>
              <a:r>
                <a:rPr lang="en-US" b="1" i="1" u="sng" dirty="0" err="1" smtClean="0"/>
                <a:t>k</a:t>
              </a:r>
              <a:r>
                <a:rPr lang="ro-RO" b="1" dirty="0" smtClean="0"/>
                <a:t>  - se </a:t>
              </a:r>
              <a:r>
                <a:rPr lang="en-US" b="1" dirty="0" smtClean="0"/>
                <a:t>men</a:t>
              </a:r>
              <a:r>
                <a:rPr lang="ro-RO" b="1" dirty="0"/>
                <a:t>ţ</a:t>
              </a:r>
              <a:r>
                <a:rPr lang="en-US" b="1" dirty="0" err="1" smtClean="0"/>
                <a:t>ioneaz</a:t>
              </a:r>
              <a:r>
                <a:rPr lang="ro-RO" b="1" dirty="0"/>
                <a:t>ă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starea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sigiliilor</a:t>
              </a:r>
              <a:r>
                <a:rPr lang="en-US" b="1" dirty="0" smtClean="0"/>
                <a:t> de </a:t>
              </a:r>
              <a:r>
                <a:rPr lang="en-US" b="1" dirty="0" err="1" smtClean="0"/>
                <a:t>pe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urne</a:t>
              </a:r>
              <a:r>
                <a:rPr lang="en-US" b="1" dirty="0" smtClean="0"/>
                <a:t> la </a:t>
              </a:r>
              <a:r>
                <a:rPr lang="ro-RO" b="1" dirty="0">
                  <a:sym typeface="Times New Roman" panose="02020603050405020304" pitchFamily="18" charset="0"/>
                </a:rPr>
                <a:t>î</a:t>
              </a:r>
              <a:r>
                <a:rPr lang="en-US" b="1" dirty="0" err="1" smtClean="0"/>
                <a:t>ncheierea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vot</a:t>
              </a:r>
              <a:r>
                <a:rPr lang="ro-RO" b="1" dirty="0" smtClean="0"/>
                <a:t>ă</a:t>
              </a:r>
              <a:r>
                <a:rPr lang="en-US" b="1" dirty="0" err="1" smtClean="0"/>
                <a:t>rii</a:t>
              </a:r>
              <a:r>
                <a:rPr lang="en-US" b="1" dirty="0" smtClean="0"/>
                <a:t> </a:t>
              </a:r>
              <a:endParaRPr lang="ro-RO" b="1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69365" y="2532528"/>
              <a:ext cx="612000" cy="28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ro-RO" dirty="0" smtClean="0"/>
                <a:t>    </a:t>
              </a:r>
              <a:endParaRPr lang="ro-RO" dirty="0"/>
            </a:p>
          </p:txBody>
        </p:sp>
        <p:cxnSp>
          <p:nvCxnSpPr>
            <p:cNvPr id="31" name="Straight Arrow Connector 30"/>
            <p:cNvCxnSpPr>
              <a:endCxn id="15" idx="3"/>
            </p:cNvCxnSpPr>
            <p:nvPr/>
          </p:nvCxnSpPr>
          <p:spPr>
            <a:xfrm flipH="1" flipV="1">
              <a:off x="4961749" y="1168162"/>
              <a:ext cx="1939568" cy="39258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/>
          <p:cNvCxnSpPr/>
          <p:nvPr/>
        </p:nvCxnSpPr>
        <p:spPr>
          <a:xfrm flipH="1" flipV="1">
            <a:off x="4909505" y="2257894"/>
            <a:ext cx="2053650" cy="18545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7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43584" y="0"/>
            <a:ext cx="11206164" cy="6879440"/>
            <a:chOff x="43584" y="0"/>
            <a:chExt cx="11206164" cy="68794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584" y="0"/>
              <a:ext cx="5192198" cy="687944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0" name="TextBox 9"/>
            <p:cNvSpPr txBox="1"/>
            <p:nvPr/>
          </p:nvSpPr>
          <p:spPr>
            <a:xfrm>
              <a:off x="6840747" y="983328"/>
              <a:ext cx="4321834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algn="just"/>
              <a:endParaRPr lang="ro-RO" sz="1600" b="1" i="1" dirty="0" smtClean="0"/>
            </a:p>
            <a:p>
              <a:pPr lvl="0" algn="just"/>
              <a:r>
                <a:rPr lang="ro-RO" sz="1600" b="1" i="1" dirty="0" smtClean="0"/>
                <a:t>Preşedintele biroului electoral al secţiei de votare, locțiitorul acestuia, precum </a:t>
              </a:r>
              <a:r>
                <a:rPr lang="ro-RO" sz="1600" b="1" i="1" dirty="0"/>
                <a:t>şi </a:t>
              </a:r>
              <a:r>
                <a:rPr lang="ro-RO" sz="1600" b="1" i="1" dirty="0" smtClean="0"/>
                <a:t>ceilalţi membri semnează </a:t>
              </a:r>
              <a:r>
                <a:rPr lang="ro-RO" sz="1600" b="1" i="1" dirty="0"/>
                <a:t>procesul-verbal pe care se aplică ştampila de control a biroului electoral. </a:t>
              </a:r>
              <a:endParaRPr lang="ro-RO" sz="1600" b="1" i="1" dirty="0" smtClean="0"/>
            </a:p>
          </p:txBody>
        </p:sp>
        <p:cxnSp>
          <p:nvCxnSpPr>
            <p:cNvPr id="12" name="Straight Arrow Connector 11"/>
            <p:cNvCxnSpPr>
              <a:stCxn id="10" idx="1"/>
              <a:endCxn id="19" idx="3"/>
            </p:cNvCxnSpPr>
            <p:nvPr/>
          </p:nvCxnSpPr>
          <p:spPr>
            <a:xfrm rot="10800000" flipV="1">
              <a:off x="4704807" y="1645047"/>
              <a:ext cx="2135941" cy="327333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/>
            <p:cNvSpPr/>
            <p:nvPr/>
          </p:nvSpPr>
          <p:spPr>
            <a:xfrm>
              <a:off x="3135086" y="6160585"/>
              <a:ext cx="1903371" cy="344718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cxnSp>
          <p:nvCxnSpPr>
            <p:cNvPr id="11" name="Straight Arrow Connector 10"/>
            <p:cNvCxnSpPr>
              <a:stCxn id="14" idx="1"/>
              <a:endCxn id="16" idx="3"/>
            </p:cNvCxnSpPr>
            <p:nvPr/>
          </p:nvCxnSpPr>
          <p:spPr>
            <a:xfrm flipH="1">
              <a:off x="5038457" y="5917790"/>
              <a:ext cx="1802290" cy="41515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840747" y="5548458"/>
              <a:ext cx="4321834" cy="738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o-RO" sz="1400" b="1" i="1" dirty="0" smtClean="0"/>
                <a:t>Atenție</a:t>
              </a:r>
              <a:r>
                <a:rPr lang="ro-RO" sz="1400" b="1" dirty="0"/>
                <a:t>! </a:t>
              </a:r>
            </a:p>
            <a:p>
              <a:r>
                <a:rPr lang="ro-RO" sz="1400" b="1" dirty="0"/>
                <a:t>Pe </a:t>
              </a:r>
              <a:r>
                <a:rPr lang="ro-RO" sz="1400" b="1" i="1" dirty="0"/>
                <a:t>fiecare</a:t>
              </a:r>
              <a:r>
                <a:rPr lang="ro-RO" sz="1400" b="1" dirty="0"/>
                <a:t> pagină a PV se completează</a:t>
              </a:r>
              <a:r>
                <a:rPr lang="en-US" sz="1400" b="1" dirty="0"/>
                <a:t> </a:t>
              </a:r>
              <a:r>
                <a:rPr lang="ro-RO" sz="1400" b="1" dirty="0"/>
                <a:t>număr</a:t>
              </a:r>
              <a:r>
                <a:rPr lang="en-US" sz="1400" b="1" dirty="0" err="1"/>
                <a:t>ul</a:t>
              </a:r>
              <a:r>
                <a:rPr lang="ro-RO" sz="1400" b="1" dirty="0"/>
                <a:t> secție de votare</a:t>
              </a:r>
              <a:r>
                <a:rPr lang="en-US" sz="1400" b="1" dirty="0"/>
                <a:t>.</a:t>
              </a:r>
              <a:endParaRPr lang="ro-RO" sz="1400" b="1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34133" y="4019064"/>
              <a:ext cx="4170673" cy="1798630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720388" y="2323920"/>
              <a:ext cx="2041687" cy="1347500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84151" y="2412274"/>
              <a:ext cx="1955532" cy="1088571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cxnSp>
          <p:nvCxnSpPr>
            <p:cNvPr id="24" name="Straight Arrow Connector 23"/>
            <p:cNvCxnSpPr>
              <a:stCxn id="10" idx="1"/>
              <a:endCxn id="21" idx="3"/>
            </p:cNvCxnSpPr>
            <p:nvPr/>
          </p:nvCxnSpPr>
          <p:spPr>
            <a:xfrm flipH="1">
              <a:off x="4762075" y="1645048"/>
              <a:ext cx="2078672" cy="135262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urved Connector 26"/>
            <p:cNvCxnSpPr>
              <a:stCxn id="10" idx="1"/>
              <a:endCxn id="22" idx="0"/>
            </p:cNvCxnSpPr>
            <p:nvPr/>
          </p:nvCxnSpPr>
          <p:spPr>
            <a:xfrm rot="10800000" flipV="1">
              <a:off x="1661917" y="1645048"/>
              <a:ext cx="5178830" cy="767226"/>
            </a:xfrm>
            <a:prstGeom prst="curvedConnector2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927914" y="3115074"/>
              <a:ext cx="4321834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ro-RO" sz="1600" b="1" i="1" dirty="0" smtClean="0"/>
                <a:t>Lipsa semnăturilor unor membri ai biroului secţiei de votare nu influenţează valabilitatea procesului-verbal. </a:t>
              </a:r>
              <a:r>
                <a:rPr lang="ro-RO" sz="1600" b="1" i="1" u="sng" dirty="0" smtClean="0"/>
                <a:t>Preşedintele va menţiona motivele care au împiedicat semnarea</a:t>
              </a:r>
              <a:r>
                <a:rPr lang="ro-RO" sz="1600" b="1" i="1" dirty="0" smtClean="0"/>
                <a:t>. </a:t>
              </a:r>
              <a:endParaRPr lang="ro-RO" sz="1600" i="1" dirty="0" smtClean="0"/>
            </a:p>
            <a:p>
              <a:pPr algn="just"/>
              <a:endParaRPr lang="ro-RO" sz="1600" b="1" i="1" dirty="0" smtClean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565622" y="3372670"/>
              <a:ext cx="681059" cy="668923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</p:grpSp>
    </p:spTree>
    <p:extLst>
      <p:ext uri="{BB962C8B-B14F-4D97-AF65-F5344CB8AC3E}">
        <p14:creationId xmlns:p14="http://schemas.microsoft.com/office/powerpoint/2010/main" val="176157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1129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Office Theme</vt:lpstr>
      <vt:lpstr>          ALEGERI  PARLAMENTARE - 6 decembrie 2020 -  INSTRUCTAJ</vt:lpstr>
      <vt:lpstr>ALEGERI  PARLAMENTARE 2020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ALEGERI PARLAMENTARE 2020</vt:lpstr>
      <vt:lpstr>PowerPoint Presentation</vt:lpstr>
      <vt:lpstr>Precizări</vt:lpstr>
      <vt:lpstr>          Vă mulțumim pentru atenție!</vt:lpstr>
    </vt:vector>
  </TitlesOfParts>
  <Company>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Mihaela Florentina Serban</dc:creator>
  <cp:lastModifiedBy>Emilia Ciobanu</cp:lastModifiedBy>
  <cp:revision>125</cp:revision>
  <cp:lastPrinted>2020-11-26T08:55:38Z</cp:lastPrinted>
  <dcterms:created xsi:type="dcterms:W3CDTF">2019-10-29T06:50:09Z</dcterms:created>
  <dcterms:modified xsi:type="dcterms:W3CDTF">2020-11-26T08:59:48Z</dcterms:modified>
</cp:coreProperties>
</file>